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70723d4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70723d4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70723d4a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70723d4a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72fe178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72fe178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39f1a95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39f1a95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39f1a959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39f1a959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56fb0dc9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56fb0dc9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56fb0dc9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56fb0dc9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56fb0dc9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56fb0dc9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56fb0dc9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56fb0dc9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56fb0dc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56fb0dc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56fb0dc9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56fb0dc9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56fb0dc9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56fb0dc9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6fb0dc9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6fb0dc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56fb0dc9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56fb0dc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56fb0dc9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56fb0dc9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56fb0dc9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56fb0dc9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56fb0dc9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56fb0dc9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56fb0dc9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56fb0dc9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56fb0dc9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56fb0dc9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56fb0dc9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56fb0dc9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2c35656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2c35656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67b1b489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67b1b489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2c356560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2c356560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47a5452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47a5452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70723d4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70723d4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2c356560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2c356560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70723d4a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70723d4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70723d4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70723d4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p:nvPr/>
        </p:nvSpPr>
        <p:spPr>
          <a:xfrm>
            <a:off x="0" y="484375"/>
            <a:ext cx="4220700" cy="465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Veasualizer</a:t>
            </a:r>
            <a:endParaRPr/>
          </a:p>
        </p:txBody>
      </p:sp>
      <p:sp>
        <p:nvSpPr>
          <p:cNvPr id="137" name="Google Shape;137;p17"/>
          <p:cNvSpPr txBox="1"/>
          <p:nvPr>
            <p:ph idx="1" type="subTitle"/>
          </p:nvPr>
        </p:nvSpPr>
        <p:spPr>
          <a:xfrm>
            <a:off x="729600" y="2921750"/>
            <a:ext cx="2944200" cy="17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Batch 23:</a:t>
            </a:r>
            <a:endParaRPr/>
          </a:p>
          <a:p>
            <a:pPr indent="0" lvl="0" marL="0" rtl="0" algn="l">
              <a:spcBef>
                <a:spcPts val="0"/>
              </a:spcBef>
              <a:spcAft>
                <a:spcPts val="0"/>
              </a:spcAft>
              <a:buNone/>
            </a:pPr>
            <a:r>
              <a:rPr lang="en"/>
              <a:t>P Yuvaraj (18N31A05H2)</a:t>
            </a:r>
            <a:endParaRPr/>
          </a:p>
          <a:p>
            <a:pPr indent="0" lvl="0" marL="0" rtl="0" algn="l">
              <a:spcBef>
                <a:spcPts val="0"/>
              </a:spcBef>
              <a:spcAft>
                <a:spcPts val="0"/>
              </a:spcAft>
              <a:buNone/>
            </a:pPr>
            <a:r>
              <a:rPr lang="en"/>
              <a:t>M Lakshman (18N31A05D1)</a:t>
            </a:r>
            <a:endParaRPr/>
          </a:p>
          <a:p>
            <a:pPr indent="0" lvl="0" marL="0" rtl="0" algn="l">
              <a:spcBef>
                <a:spcPts val="0"/>
              </a:spcBef>
              <a:spcAft>
                <a:spcPts val="0"/>
              </a:spcAft>
              <a:buNone/>
            </a:pPr>
            <a:r>
              <a:rPr lang="en"/>
              <a:t>SK Anwar (17N31A05L4)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 the guidance of </a:t>
            </a:r>
            <a:endParaRPr/>
          </a:p>
          <a:p>
            <a:pPr indent="0" lvl="0" marL="0" rtl="0" algn="l">
              <a:spcBef>
                <a:spcPts val="0"/>
              </a:spcBef>
              <a:spcAft>
                <a:spcPts val="0"/>
              </a:spcAft>
              <a:buNone/>
            </a:pPr>
            <a:r>
              <a:rPr lang="en"/>
              <a:t>Mrs. P Honey Diana</a:t>
            </a:r>
            <a:endParaRPr/>
          </a:p>
          <a:p>
            <a:pPr indent="0" lvl="0" marL="0" rtl="0" algn="l">
              <a:spcBef>
                <a:spcPts val="0"/>
              </a:spcBef>
              <a:spcAft>
                <a:spcPts val="0"/>
              </a:spcAft>
              <a:buNone/>
            </a:pPr>
            <a:r>
              <a:t/>
            </a:r>
            <a:endParaRPr/>
          </a:p>
        </p:txBody>
      </p:sp>
      <p:pic>
        <p:nvPicPr>
          <p:cNvPr id="138" name="Google Shape;138;p17"/>
          <p:cNvPicPr preferRelativeResize="0"/>
          <p:nvPr/>
        </p:nvPicPr>
        <p:blipFill>
          <a:blip r:embed="rId3">
            <a:alphaModFix/>
          </a:blip>
          <a:stretch>
            <a:fillRect/>
          </a:stretch>
        </p:blipFill>
        <p:spPr>
          <a:xfrm>
            <a:off x="4000500" y="255775"/>
            <a:ext cx="5143500" cy="4887725"/>
          </a:xfrm>
          <a:prstGeom prst="rect">
            <a:avLst/>
          </a:prstGeom>
          <a:noFill/>
          <a:ln>
            <a:noFill/>
          </a:ln>
        </p:spPr>
      </p:pic>
      <p:sp>
        <p:nvSpPr>
          <p:cNvPr id="139" name="Google Shape;139;p17"/>
          <p:cNvSpPr/>
          <p:nvPr/>
        </p:nvSpPr>
        <p:spPr>
          <a:xfrm>
            <a:off x="0" y="0"/>
            <a:ext cx="9144000" cy="704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17"/>
          <p:cNvCxnSpPr/>
          <p:nvPr/>
        </p:nvCxnSpPr>
        <p:spPr>
          <a:xfrm>
            <a:off x="1051150" y="2076450"/>
            <a:ext cx="2245200" cy="102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26"/>
          <p:cNvSpPr txBox="1"/>
          <p:nvPr>
            <p:ph type="title"/>
          </p:nvPr>
        </p:nvSpPr>
        <p:spPr>
          <a:xfrm>
            <a:off x="306150" y="408050"/>
            <a:ext cx="3163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State </a:t>
            </a:r>
            <a:r>
              <a:rPr lang="en" sz="2400">
                <a:solidFill>
                  <a:schemeClr val="dk2"/>
                </a:solidFill>
              </a:rPr>
              <a:t>Diagram</a:t>
            </a:r>
            <a:endParaRPr sz="2400">
              <a:solidFill>
                <a:schemeClr val="dk2"/>
              </a:solidFill>
            </a:endParaRPr>
          </a:p>
        </p:txBody>
      </p:sp>
      <p:sp>
        <p:nvSpPr>
          <p:cNvPr id="202" name="Google Shape;202;p26"/>
          <p:cNvSpPr txBox="1"/>
          <p:nvPr>
            <p:ph idx="4294967295" type="subTitle"/>
          </p:nvPr>
        </p:nvSpPr>
        <p:spPr>
          <a:xfrm>
            <a:off x="367375" y="1315050"/>
            <a:ext cx="4449600" cy="35826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Char char="●"/>
            </a:pPr>
            <a:r>
              <a:rPr lang="en" sz="1400">
                <a:solidFill>
                  <a:schemeClr val="dk2"/>
                </a:solidFill>
              </a:rPr>
              <a:t>A state diagram, as the name suggests, represents the different states that objects in the system undergo during their life cycle. </a:t>
            </a:r>
            <a:endParaRPr sz="1400">
              <a:solidFill>
                <a:schemeClr val="dk2"/>
              </a:solidFill>
            </a:endParaRPr>
          </a:p>
          <a:p>
            <a:pPr indent="-317500" lvl="0" marL="457200" rtl="0" algn="just">
              <a:spcBef>
                <a:spcPts val="0"/>
              </a:spcBef>
              <a:spcAft>
                <a:spcPts val="0"/>
              </a:spcAft>
              <a:buClr>
                <a:schemeClr val="dk2"/>
              </a:buClr>
              <a:buSzPts val="1400"/>
              <a:buChar char="●"/>
            </a:pPr>
            <a:r>
              <a:rPr lang="en" sz="1400">
                <a:solidFill>
                  <a:schemeClr val="dk2"/>
                </a:solidFill>
              </a:rPr>
              <a:t>Objects in the system change states in response to events. </a:t>
            </a:r>
            <a:endParaRPr sz="1400">
              <a:solidFill>
                <a:schemeClr val="dk2"/>
              </a:solidFill>
            </a:endParaRPr>
          </a:p>
          <a:p>
            <a:pPr indent="-317500" lvl="0" marL="457200" rtl="0" algn="just">
              <a:spcBef>
                <a:spcPts val="0"/>
              </a:spcBef>
              <a:spcAft>
                <a:spcPts val="0"/>
              </a:spcAft>
              <a:buClr>
                <a:schemeClr val="dk2"/>
              </a:buClr>
              <a:buSzPts val="1400"/>
              <a:buChar char="●"/>
            </a:pPr>
            <a:r>
              <a:rPr lang="en" sz="1400">
                <a:solidFill>
                  <a:schemeClr val="dk2"/>
                </a:solidFill>
              </a:rPr>
              <a:t>In addition to this, a state diagram also captures the transition of the object's state from an initial state to a final state in response to events affecting the system.</a:t>
            </a:r>
            <a:endParaRPr sz="1400">
              <a:solidFill>
                <a:schemeClr val="dk2"/>
              </a:solidFill>
            </a:endParaRPr>
          </a:p>
        </p:txBody>
      </p:sp>
      <p:pic>
        <p:nvPicPr>
          <p:cNvPr id="203" name="Google Shape;203;p26"/>
          <p:cNvPicPr preferRelativeResize="0"/>
          <p:nvPr/>
        </p:nvPicPr>
        <p:blipFill rotWithShape="1">
          <a:blip r:embed="rId3">
            <a:alphaModFix/>
          </a:blip>
          <a:srcRect b="18365" l="4561" r="0" t="9924"/>
          <a:stretch/>
        </p:blipFill>
        <p:spPr>
          <a:xfrm>
            <a:off x="5286375" y="173475"/>
            <a:ext cx="3628900" cy="472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27"/>
          <p:cNvSpPr txBox="1"/>
          <p:nvPr>
            <p:ph type="title"/>
          </p:nvPr>
        </p:nvSpPr>
        <p:spPr>
          <a:xfrm>
            <a:off x="306150" y="179450"/>
            <a:ext cx="40209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Activity </a:t>
            </a:r>
            <a:r>
              <a:rPr lang="en" sz="2400">
                <a:solidFill>
                  <a:schemeClr val="dk2"/>
                </a:solidFill>
              </a:rPr>
              <a:t>Diagram</a:t>
            </a:r>
            <a:endParaRPr sz="2400">
              <a:solidFill>
                <a:schemeClr val="dk2"/>
              </a:solidFill>
            </a:endParaRPr>
          </a:p>
        </p:txBody>
      </p:sp>
      <p:sp>
        <p:nvSpPr>
          <p:cNvPr id="209" name="Google Shape;209;p27"/>
          <p:cNvSpPr txBox="1"/>
          <p:nvPr>
            <p:ph idx="4294967295" type="subTitle"/>
          </p:nvPr>
        </p:nvSpPr>
        <p:spPr>
          <a:xfrm>
            <a:off x="755200" y="676200"/>
            <a:ext cx="6909000" cy="620700"/>
          </a:xfrm>
          <a:prstGeom prst="rect">
            <a:avLst/>
          </a:prstGeom>
        </p:spPr>
        <p:txBody>
          <a:bodyPr anchorCtr="0" anchor="t" bIns="91425" lIns="91425" spcFirstLastPara="1" rIns="91425" wrap="square" tIns="91425">
            <a:noAutofit/>
          </a:bodyPr>
          <a:lstStyle/>
          <a:p>
            <a:pPr indent="0" lvl="0" marL="0" rtl="0" algn="just">
              <a:spcBef>
                <a:spcPts val="400"/>
              </a:spcBef>
              <a:spcAft>
                <a:spcPts val="0"/>
              </a:spcAft>
              <a:buNone/>
            </a:pPr>
            <a:r>
              <a:rPr lang="en" sz="1400">
                <a:solidFill>
                  <a:schemeClr val="dk2"/>
                </a:solidFill>
              </a:rPr>
              <a:t>The process flows in the system are captured in the activity diagram. Similar to a state diagram, an activity diagram also consists of activities, actions, transitions, initial and final states, and guard conditions</a:t>
            </a:r>
            <a:endParaRPr sz="1400">
              <a:solidFill>
                <a:schemeClr val="dk2"/>
              </a:solidFill>
            </a:endParaRPr>
          </a:p>
        </p:txBody>
      </p:sp>
      <p:pic>
        <p:nvPicPr>
          <p:cNvPr id="210" name="Google Shape;210;p27"/>
          <p:cNvPicPr preferRelativeResize="0"/>
          <p:nvPr/>
        </p:nvPicPr>
        <p:blipFill rotWithShape="1">
          <a:blip r:embed="rId3">
            <a:alphaModFix/>
          </a:blip>
          <a:srcRect b="22630" l="6751" r="0" t="9572"/>
          <a:stretch/>
        </p:blipFill>
        <p:spPr>
          <a:xfrm>
            <a:off x="1117500" y="1723275"/>
            <a:ext cx="6909000" cy="3120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28"/>
          <p:cNvSpPr txBox="1"/>
          <p:nvPr>
            <p:ph type="title"/>
          </p:nvPr>
        </p:nvSpPr>
        <p:spPr>
          <a:xfrm>
            <a:off x="306150" y="179450"/>
            <a:ext cx="40209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Collaboration Diagram</a:t>
            </a:r>
            <a:endParaRPr sz="2400">
              <a:solidFill>
                <a:schemeClr val="dk2"/>
              </a:solidFill>
            </a:endParaRPr>
          </a:p>
        </p:txBody>
      </p:sp>
      <p:sp>
        <p:nvSpPr>
          <p:cNvPr id="216" name="Google Shape;216;p28"/>
          <p:cNvSpPr txBox="1"/>
          <p:nvPr>
            <p:ph idx="4294967295" type="subTitle"/>
          </p:nvPr>
        </p:nvSpPr>
        <p:spPr>
          <a:xfrm>
            <a:off x="755200" y="828600"/>
            <a:ext cx="6909000" cy="13083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Char char="●"/>
            </a:pPr>
            <a:r>
              <a:rPr lang="en" sz="1400">
                <a:solidFill>
                  <a:schemeClr val="dk2"/>
                </a:solidFill>
              </a:rPr>
              <a:t>A collaboration diagram groups together the interactions between different objects. The interactions are listed as numbered interactions that help to trace the sequence of the interactions. The collaboration diagram helps to identify all the possible interactions that each object has with other objects.</a:t>
            </a:r>
            <a:endParaRPr sz="1400">
              <a:solidFill>
                <a:schemeClr val="dk2"/>
              </a:solidFill>
            </a:endParaRPr>
          </a:p>
        </p:txBody>
      </p:sp>
      <p:pic>
        <p:nvPicPr>
          <p:cNvPr id="217" name="Google Shape;217;p28"/>
          <p:cNvPicPr preferRelativeResize="0"/>
          <p:nvPr/>
        </p:nvPicPr>
        <p:blipFill rotWithShape="1">
          <a:blip r:embed="rId3">
            <a:alphaModFix/>
          </a:blip>
          <a:srcRect b="27258" l="0" r="0" t="19842"/>
          <a:stretch/>
        </p:blipFill>
        <p:spPr>
          <a:xfrm>
            <a:off x="890262" y="2136900"/>
            <a:ext cx="6996074" cy="2806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pic>
        <p:nvPicPr>
          <p:cNvPr id="222" name="Google Shape;222;p29"/>
          <p:cNvPicPr preferRelativeResize="0"/>
          <p:nvPr/>
        </p:nvPicPr>
        <p:blipFill>
          <a:blip r:embed="rId3">
            <a:alphaModFix/>
          </a:blip>
          <a:stretch>
            <a:fillRect/>
          </a:stretch>
        </p:blipFill>
        <p:spPr>
          <a:xfrm>
            <a:off x="6255250" y="3092900"/>
            <a:ext cx="2280900" cy="1810250"/>
          </a:xfrm>
          <a:prstGeom prst="rect">
            <a:avLst/>
          </a:prstGeom>
          <a:noFill/>
          <a:ln>
            <a:noFill/>
          </a:ln>
        </p:spPr>
      </p:pic>
      <p:sp>
        <p:nvSpPr>
          <p:cNvPr id="223" name="Google Shape;223;p29"/>
          <p:cNvSpPr txBox="1"/>
          <p:nvPr>
            <p:ph type="title"/>
          </p:nvPr>
        </p:nvSpPr>
        <p:spPr>
          <a:xfrm>
            <a:off x="314275" y="488200"/>
            <a:ext cx="40209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Implementation</a:t>
            </a:r>
            <a:endParaRPr sz="2400">
              <a:solidFill>
                <a:schemeClr val="dk2"/>
              </a:solidFill>
            </a:endParaRPr>
          </a:p>
        </p:txBody>
      </p:sp>
      <p:pic>
        <p:nvPicPr>
          <p:cNvPr id="224" name="Google Shape;224;p29"/>
          <p:cNvPicPr preferRelativeResize="0"/>
          <p:nvPr/>
        </p:nvPicPr>
        <p:blipFill>
          <a:blip r:embed="rId4">
            <a:alphaModFix/>
          </a:blip>
          <a:stretch>
            <a:fillRect/>
          </a:stretch>
        </p:blipFill>
        <p:spPr>
          <a:xfrm>
            <a:off x="3139488" y="3227000"/>
            <a:ext cx="2865025" cy="1676150"/>
          </a:xfrm>
          <a:prstGeom prst="rect">
            <a:avLst/>
          </a:prstGeom>
          <a:noFill/>
          <a:ln>
            <a:noFill/>
          </a:ln>
        </p:spPr>
      </p:pic>
      <p:sp>
        <p:nvSpPr>
          <p:cNvPr id="225" name="Google Shape;225;p29"/>
          <p:cNvSpPr txBox="1"/>
          <p:nvPr>
            <p:ph idx="4294967295" type="subTitle"/>
          </p:nvPr>
        </p:nvSpPr>
        <p:spPr>
          <a:xfrm>
            <a:off x="728800" y="1013150"/>
            <a:ext cx="7642500" cy="29133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Char char="●"/>
            </a:pPr>
            <a:r>
              <a:rPr lang="en" sz="1400">
                <a:solidFill>
                  <a:schemeClr val="dk2"/>
                </a:solidFill>
              </a:rPr>
              <a:t>We chose the base technology as “Python”, but in Python we have many frameworks</a:t>
            </a:r>
            <a:r>
              <a:rPr lang="en" sz="1400">
                <a:solidFill>
                  <a:schemeClr val="dk2"/>
                </a:solidFill>
              </a:rPr>
              <a:t>/technologies which can be used for this project’s implementation. We had 3 options to choose from:</a:t>
            </a:r>
            <a:endParaRPr sz="1400">
              <a:solidFill>
                <a:schemeClr val="dk2"/>
              </a:solidFill>
            </a:endParaRPr>
          </a:p>
          <a:p>
            <a:pPr indent="-317500" lvl="0" marL="914400" rtl="0" algn="just">
              <a:spcBef>
                <a:spcPts val="0"/>
              </a:spcBef>
              <a:spcAft>
                <a:spcPts val="0"/>
              </a:spcAft>
              <a:buClr>
                <a:schemeClr val="dk2"/>
              </a:buClr>
              <a:buSzPts val="1400"/>
              <a:buAutoNum type="arabicPeriod"/>
            </a:pPr>
            <a:r>
              <a:rPr lang="en" sz="1400">
                <a:solidFill>
                  <a:schemeClr val="dk2"/>
                </a:solidFill>
              </a:rPr>
              <a:t>Flask 		2. Django 	3. Streamlit</a:t>
            </a:r>
            <a:endParaRPr sz="1400">
              <a:solidFill>
                <a:schemeClr val="dk2"/>
              </a:solidFill>
            </a:endParaRPr>
          </a:p>
          <a:p>
            <a:pPr indent="0" lvl="0" marL="457200" rtl="0" algn="just">
              <a:spcBef>
                <a:spcPts val="0"/>
              </a:spcBef>
              <a:spcAft>
                <a:spcPts val="0"/>
              </a:spcAft>
              <a:buNone/>
            </a:pPr>
            <a:r>
              <a:t/>
            </a:r>
            <a:endParaRPr sz="1400">
              <a:solidFill>
                <a:schemeClr val="dk2"/>
              </a:solidFill>
            </a:endParaRPr>
          </a:p>
          <a:p>
            <a:pPr indent="-317500" lvl="0" marL="457200" rtl="0" algn="just">
              <a:spcBef>
                <a:spcPts val="0"/>
              </a:spcBef>
              <a:spcAft>
                <a:spcPts val="0"/>
              </a:spcAft>
              <a:buClr>
                <a:schemeClr val="dk2"/>
              </a:buClr>
              <a:buSzPts val="1400"/>
              <a:buChar char="●"/>
            </a:pPr>
            <a:r>
              <a:rPr lang="en" sz="1400">
                <a:solidFill>
                  <a:schemeClr val="dk2"/>
                </a:solidFill>
              </a:rPr>
              <a:t>All these 3 frameworks are used to build web apps but their use-case is completely different though. There are some advantages and disadvantages for each of this framework.</a:t>
            </a:r>
            <a:endParaRPr sz="1400">
              <a:solidFill>
                <a:schemeClr val="dk2"/>
              </a:solidFill>
            </a:endParaRPr>
          </a:p>
        </p:txBody>
      </p:sp>
      <p:pic>
        <p:nvPicPr>
          <p:cNvPr id="226" name="Google Shape;226;p29"/>
          <p:cNvPicPr preferRelativeResize="0"/>
          <p:nvPr/>
        </p:nvPicPr>
        <p:blipFill>
          <a:blip r:embed="rId5">
            <a:alphaModFix/>
          </a:blip>
          <a:stretch>
            <a:fillRect/>
          </a:stretch>
        </p:blipFill>
        <p:spPr>
          <a:xfrm>
            <a:off x="314272" y="3593100"/>
            <a:ext cx="2724600" cy="943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30"/>
          <p:cNvSpPr txBox="1"/>
          <p:nvPr>
            <p:ph type="title"/>
          </p:nvPr>
        </p:nvSpPr>
        <p:spPr>
          <a:xfrm>
            <a:off x="814050" y="485150"/>
            <a:ext cx="56016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Flask Vs Django Vs Streamlit </a:t>
            </a:r>
            <a:endParaRPr sz="2400">
              <a:solidFill>
                <a:schemeClr val="dk2"/>
              </a:solidFill>
            </a:endParaRPr>
          </a:p>
        </p:txBody>
      </p:sp>
      <p:sp>
        <p:nvSpPr>
          <p:cNvPr id="232" name="Google Shape;232;p30"/>
          <p:cNvSpPr txBox="1"/>
          <p:nvPr>
            <p:ph idx="4294967295" type="subTitle"/>
          </p:nvPr>
        </p:nvSpPr>
        <p:spPr>
          <a:xfrm>
            <a:off x="779575" y="1292150"/>
            <a:ext cx="7426800" cy="3019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Char char="●"/>
            </a:pPr>
            <a:r>
              <a:rPr lang="en" sz="1400">
                <a:solidFill>
                  <a:srgbClr val="222222"/>
                </a:solidFill>
              </a:rPr>
              <a:t>Flask provides supp</a:t>
            </a:r>
            <a:r>
              <a:rPr lang="en" sz="1400">
                <a:solidFill>
                  <a:srgbClr val="333333"/>
                </a:solidFill>
              </a:rPr>
              <a:t>ort for API while Django doesn’t have any support for API.</a:t>
            </a:r>
            <a:endParaRPr sz="1400">
              <a:solidFill>
                <a:srgbClr val="333333"/>
              </a:solidFill>
            </a:endParaRPr>
          </a:p>
          <a:p>
            <a:pPr indent="-317500" lvl="0" marL="457200" rtl="0" algn="just">
              <a:spcBef>
                <a:spcPts val="0"/>
              </a:spcBef>
              <a:spcAft>
                <a:spcPts val="0"/>
              </a:spcAft>
              <a:buClr>
                <a:srgbClr val="333333"/>
              </a:buClr>
              <a:buSzPts val="1400"/>
              <a:buChar char="●"/>
            </a:pPr>
            <a:r>
              <a:rPr lang="en" sz="1400">
                <a:solidFill>
                  <a:srgbClr val="333333"/>
                </a:solidFill>
              </a:rPr>
              <a:t>Streamlit turns data scripts into shareable web apps in minutes. All in pure Python. No front‑end experience required.</a:t>
            </a:r>
            <a:endParaRPr sz="1400">
              <a:solidFill>
                <a:srgbClr val="333333"/>
              </a:solidFill>
            </a:endParaRPr>
          </a:p>
          <a:p>
            <a:pPr indent="-317500" lvl="0" marL="457200" rtl="0" algn="just">
              <a:spcBef>
                <a:spcPts val="0"/>
              </a:spcBef>
              <a:spcAft>
                <a:spcPts val="0"/>
              </a:spcAft>
              <a:buClr>
                <a:srgbClr val="000000"/>
              </a:buClr>
              <a:buSzPts val="1400"/>
              <a:buFont typeface="Arial"/>
              <a:buChar char="●"/>
            </a:pPr>
            <a:r>
              <a:rPr b="1" lang="en" sz="1400">
                <a:solidFill>
                  <a:srgbClr val="000000"/>
                </a:solidFill>
                <a:highlight>
                  <a:srgbClr val="FFFFFF"/>
                </a:highlight>
              </a:rPr>
              <a:t>Use Streamlit</a:t>
            </a:r>
            <a:r>
              <a:rPr lang="en" sz="1400">
                <a:solidFill>
                  <a:srgbClr val="000000"/>
                </a:solidFill>
                <a:highlight>
                  <a:srgbClr val="FFFFFF"/>
                </a:highlight>
              </a:rPr>
              <a:t> if you want a structured data dashboard with many of the components you’ll need already included. Use Streamlit</a:t>
            </a:r>
            <a:r>
              <a:rPr b="1" lang="en" sz="1400">
                <a:solidFill>
                  <a:srgbClr val="000000"/>
                </a:solidFill>
                <a:highlight>
                  <a:srgbClr val="FFFFFF"/>
                </a:highlight>
              </a:rPr>
              <a:t> </a:t>
            </a:r>
            <a:r>
              <a:rPr lang="en" sz="1400">
                <a:solidFill>
                  <a:srgbClr val="000000"/>
                </a:solidFill>
                <a:highlight>
                  <a:srgbClr val="FFFFFF"/>
                </a:highlight>
              </a:rPr>
              <a:t>if you want to build a data dashboard with common components.</a:t>
            </a:r>
            <a:endParaRPr sz="1400">
              <a:solidFill>
                <a:srgbClr val="000000"/>
              </a:solidFill>
              <a:highlight>
                <a:srgbClr val="FFFFFF"/>
              </a:highlight>
            </a:endParaRPr>
          </a:p>
          <a:p>
            <a:pPr indent="-317500" lvl="0" marL="457200" rtl="0" algn="just">
              <a:spcBef>
                <a:spcPts val="0"/>
              </a:spcBef>
              <a:spcAft>
                <a:spcPts val="0"/>
              </a:spcAft>
              <a:buClr>
                <a:srgbClr val="000000"/>
              </a:buClr>
              <a:buSzPts val="1400"/>
              <a:buFont typeface="Arial"/>
              <a:buChar char="●"/>
            </a:pPr>
            <a:r>
              <a:rPr b="1" lang="en" sz="1400">
                <a:solidFill>
                  <a:srgbClr val="000000"/>
                </a:solidFill>
                <a:highlight>
                  <a:srgbClr val="FFFFFF"/>
                </a:highlight>
              </a:rPr>
              <a:t>Use Flask </a:t>
            </a:r>
            <a:r>
              <a:rPr lang="en" sz="1400">
                <a:solidFill>
                  <a:srgbClr val="000000"/>
                </a:solidFill>
                <a:highlight>
                  <a:srgbClr val="FFFFFF"/>
                </a:highlight>
              </a:rPr>
              <a:t>if you want to build a highly customized solution from the ground up and you have the engineering capacity.</a:t>
            </a:r>
            <a:endParaRPr sz="1400">
              <a:solidFill>
                <a:srgbClr val="000000"/>
              </a:solidFill>
              <a:highlight>
                <a:srgbClr val="FFFFFF"/>
              </a:highlight>
            </a:endParaRPr>
          </a:p>
          <a:p>
            <a:pPr indent="-317500" lvl="0" marL="457200" rtl="0" algn="just">
              <a:spcBef>
                <a:spcPts val="0"/>
              </a:spcBef>
              <a:spcAft>
                <a:spcPts val="0"/>
              </a:spcAft>
              <a:buClr>
                <a:srgbClr val="000000"/>
              </a:buClr>
              <a:buSzPts val="1400"/>
              <a:buFont typeface="Arial"/>
              <a:buChar char="●"/>
            </a:pPr>
            <a:r>
              <a:rPr b="1" lang="en" sz="1400">
                <a:solidFill>
                  <a:srgbClr val="000000"/>
                </a:solidFill>
                <a:highlight>
                  <a:srgbClr val="FFFFFF"/>
                </a:highlight>
              </a:rPr>
              <a:t>Use Django</a:t>
            </a:r>
            <a:r>
              <a:rPr lang="en" sz="1400">
                <a:solidFill>
                  <a:srgbClr val="000000"/>
                </a:solidFill>
                <a:highlight>
                  <a:srgbClr val="FFFFFF"/>
                </a:highlight>
              </a:rPr>
              <a:t> if your project requirements are static and most important thing for you is time complexity and when you need a production ready-framework.</a:t>
            </a:r>
            <a:endParaRPr sz="1400">
              <a:solidFill>
                <a:srgbClr val="33333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31"/>
          <p:cNvSpPr txBox="1"/>
          <p:nvPr>
            <p:ph type="title"/>
          </p:nvPr>
        </p:nvSpPr>
        <p:spPr>
          <a:xfrm>
            <a:off x="356850" y="332750"/>
            <a:ext cx="56016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Sample Coding: </a:t>
            </a:r>
            <a:endParaRPr sz="2400">
              <a:solidFill>
                <a:schemeClr val="dk2"/>
              </a:solidFill>
            </a:endParaRPr>
          </a:p>
        </p:txBody>
      </p:sp>
      <p:pic>
        <p:nvPicPr>
          <p:cNvPr id="238" name="Google Shape;238;p31"/>
          <p:cNvPicPr preferRelativeResize="0"/>
          <p:nvPr/>
        </p:nvPicPr>
        <p:blipFill>
          <a:blip r:embed="rId3">
            <a:alphaModFix/>
          </a:blip>
          <a:stretch>
            <a:fillRect/>
          </a:stretch>
        </p:blipFill>
        <p:spPr>
          <a:xfrm>
            <a:off x="152400" y="1844475"/>
            <a:ext cx="8839202" cy="2102005"/>
          </a:xfrm>
          <a:prstGeom prst="rect">
            <a:avLst/>
          </a:prstGeom>
          <a:noFill/>
          <a:ln>
            <a:noFill/>
          </a:ln>
        </p:spPr>
      </p:pic>
      <p:sp>
        <p:nvSpPr>
          <p:cNvPr id="239" name="Google Shape;239;p31"/>
          <p:cNvSpPr txBox="1"/>
          <p:nvPr>
            <p:ph type="title"/>
          </p:nvPr>
        </p:nvSpPr>
        <p:spPr>
          <a:xfrm>
            <a:off x="509250" y="1025175"/>
            <a:ext cx="56016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Modules/ Packages imported: </a:t>
            </a:r>
            <a:endParaRPr sz="2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2"/>
          <p:cNvSpPr txBox="1"/>
          <p:nvPr>
            <p:ph type="title"/>
          </p:nvPr>
        </p:nvSpPr>
        <p:spPr>
          <a:xfrm>
            <a:off x="356850" y="332750"/>
            <a:ext cx="56016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Choose Classifier:</a:t>
            </a:r>
            <a:endParaRPr sz="2200">
              <a:solidFill>
                <a:schemeClr val="dk2"/>
              </a:solidFill>
            </a:endParaRPr>
          </a:p>
        </p:txBody>
      </p:sp>
      <p:pic>
        <p:nvPicPr>
          <p:cNvPr id="245" name="Google Shape;245;p32"/>
          <p:cNvPicPr preferRelativeResize="0"/>
          <p:nvPr/>
        </p:nvPicPr>
        <p:blipFill>
          <a:blip r:embed="rId3">
            <a:alphaModFix/>
          </a:blip>
          <a:stretch>
            <a:fillRect/>
          </a:stretch>
        </p:blipFill>
        <p:spPr>
          <a:xfrm>
            <a:off x="364612" y="1063550"/>
            <a:ext cx="8414776" cy="337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33"/>
          <p:cNvSpPr txBox="1"/>
          <p:nvPr>
            <p:ph type="title"/>
          </p:nvPr>
        </p:nvSpPr>
        <p:spPr>
          <a:xfrm>
            <a:off x="356850" y="332750"/>
            <a:ext cx="56016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Choosing metrics:</a:t>
            </a:r>
            <a:endParaRPr sz="2200">
              <a:solidFill>
                <a:schemeClr val="dk2"/>
              </a:solidFill>
            </a:endParaRPr>
          </a:p>
        </p:txBody>
      </p:sp>
      <p:pic>
        <p:nvPicPr>
          <p:cNvPr id="251" name="Google Shape;251;p33"/>
          <p:cNvPicPr preferRelativeResize="0"/>
          <p:nvPr/>
        </p:nvPicPr>
        <p:blipFill>
          <a:blip r:embed="rId3">
            <a:alphaModFix/>
          </a:blip>
          <a:stretch>
            <a:fillRect/>
          </a:stretch>
        </p:blipFill>
        <p:spPr>
          <a:xfrm>
            <a:off x="509975" y="1063550"/>
            <a:ext cx="8124031" cy="377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sp>
        <p:nvSpPr>
          <p:cNvPr id="256" name="Google Shape;256;p34"/>
          <p:cNvSpPr txBox="1"/>
          <p:nvPr>
            <p:ph type="title"/>
          </p:nvPr>
        </p:nvSpPr>
        <p:spPr>
          <a:xfrm>
            <a:off x="356850" y="332750"/>
            <a:ext cx="56016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EDA Report Generation:</a:t>
            </a:r>
            <a:endParaRPr sz="2400">
              <a:solidFill>
                <a:schemeClr val="dk2"/>
              </a:solidFill>
            </a:endParaRPr>
          </a:p>
        </p:txBody>
      </p:sp>
      <p:pic>
        <p:nvPicPr>
          <p:cNvPr id="257" name="Google Shape;257;p34"/>
          <p:cNvPicPr preferRelativeResize="0"/>
          <p:nvPr/>
        </p:nvPicPr>
        <p:blipFill>
          <a:blip r:embed="rId3">
            <a:alphaModFix/>
          </a:blip>
          <a:stretch>
            <a:fillRect/>
          </a:stretch>
        </p:blipFill>
        <p:spPr>
          <a:xfrm>
            <a:off x="856063" y="1063550"/>
            <a:ext cx="7431864" cy="377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35"/>
          <p:cNvSpPr txBox="1"/>
          <p:nvPr>
            <p:ph type="title"/>
          </p:nvPr>
        </p:nvSpPr>
        <p:spPr>
          <a:xfrm>
            <a:off x="459000" y="153150"/>
            <a:ext cx="56016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Output Screens:</a:t>
            </a:r>
            <a:endParaRPr sz="2400">
              <a:solidFill>
                <a:schemeClr val="dk2"/>
              </a:solidFill>
            </a:endParaRPr>
          </a:p>
        </p:txBody>
      </p:sp>
      <p:pic>
        <p:nvPicPr>
          <p:cNvPr id="263" name="Google Shape;263;p35"/>
          <p:cNvPicPr preferRelativeResize="0"/>
          <p:nvPr/>
        </p:nvPicPr>
        <p:blipFill>
          <a:blip r:embed="rId3">
            <a:alphaModFix/>
          </a:blip>
          <a:stretch>
            <a:fillRect/>
          </a:stretch>
        </p:blipFill>
        <p:spPr>
          <a:xfrm>
            <a:off x="1163438" y="747350"/>
            <a:ext cx="6817126" cy="3961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44" name="Shape 144"/>
        <p:cNvGrpSpPr/>
        <p:nvPr/>
      </p:nvGrpSpPr>
      <p:grpSpPr>
        <a:xfrm>
          <a:off x="0" y="0"/>
          <a:ext cx="0" cy="0"/>
          <a:chOff x="0" y="0"/>
          <a:chExt cx="0" cy="0"/>
        </a:xfrm>
      </p:grpSpPr>
      <p:sp>
        <p:nvSpPr>
          <p:cNvPr id="145" name="Google Shape;145;p18"/>
          <p:cNvSpPr/>
          <p:nvPr/>
        </p:nvSpPr>
        <p:spPr>
          <a:xfrm>
            <a:off x="704175" y="836850"/>
            <a:ext cx="1173600" cy="5001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ph type="title"/>
          </p:nvPr>
        </p:nvSpPr>
        <p:spPr>
          <a:xfrm>
            <a:off x="348450" y="498700"/>
            <a:ext cx="1908300" cy="7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147" name="Google Shape;147;p18"/>
          <p:cNvSpPr txBox="1"/>
          <p:nvPr>
            <p:ph idx="4294967295" type="subTitle"/>
          </p:nvPr>
        </p:nvSpPr>
        <p:spPr>
          <a:xfrm>
            <a:off x="2490125" y="337450"/>
            <a:ext cx="6123300" cy="4919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lt1"/>
                </a:solidFill>
              </a:rPr>
              <a:t>Veasualizer is a modern data visualization and a “ML” tool. </a:t>
            </a:r>
            <a:endParaRPr sz="1700">
              <a:solidFill>
                <a:schemeClr val="lt1"/>
              </a:solidFill>
            </a:endParaRPr>
          </a:p>
          <a:p>
            <a:pPr indent="0" lvl="0" marL="0" rtl="0" algn="just">
              <a:spcBef>
                <a:spcPts val="1600"/>
              </a:spcBef>
              <a:spcAft>
                <a:spcPts val="0"/>
              </a:spcAft>
              <a:buNone/>
            </a:pPr>
            <a:r>
              <a:rPr lang="en" sz="1700">
                <a:solidFill>
                  <a:schemeClr val="lt1"/>
                </a:solidFill>
              </a:rPr>
              <a:t>Using Veasualizer a user with zero knowledge can make beautiful visualizations: Graphs and plots. Not just that, Veasualizer has features using which users can Train, Test and Draw predictions from data by just uploading their dataset to Veasualizer. </a:t>
            </a:r>
            <a:endParaRPr sz="1700">
              <a:solidFill>
                <a:schemeClr val="lt1"/>
              </a:solidFill>
            </a:endParaRPr>
          </a:p>
          <a:p>
            <a:pPr indent="0" lvl="0" marL="0" rtl="0" algn="just">
              <a:spcBef>
                <a:spcPts val="1600"/>
              </a:spcBef>
              <a:spcAft>
                <a:spcPts val="0"/>
              </a:spcAft>
              <a:buNone/>
            </a:pPr>
            <a:r>
              <a:rPr lang="en" sz="1700">
                <a:solidFill>
                  <a:schemeClr val="lt1"/>
                </a:solidFill>
              </a:rPr>
              <a:t>After uploading dataset, User will have freedom to choose different algorithms suitable for their data and can even choose different parameters for training the dataset on which accuracy of the model depends on. </a:t>
            </a:r>
            <a:endParaRPr sz="1700">
              <a:solidFill>
                <a:schemeClr val="lt1"/>
              </a:solidFill>
            </a:endParaRPr>
          </a:p>
          <a:p>
            <a:pPr indent="0" lvl="0" marL="0" rtl="0" algn="just">
              <a:spcBef>
                <a:spcPts val="1600"/>
              </a:spcBef>
              <a:spcAft>
                <a:spcPts val="0"/>
              </a:spcAft>
              <a:buNone/>
            </a:pPr>
            <a:r>
              <a:rPr lang="en" sz="1700">
                <a:solidFill>
                  <a:schemeClr val="lt1"/>
                </a:solidFill>
              </a:rPr>
              <a:t>At the end user will get an Exploratory Data Analysis Report (EDA) for their dataset.</a:t>
            </a:r>
            <a:endParaRPr sz="1700">
              <a:solidFill>
                <a:schemeClr val="lt1"/>
              </a:solidFill>
            </a:endParaRPr>
          </a:p>
          <a:p>
            <a:pPr indent="0" lvl="0" marL="0" rtl="0" algn="just">
              <a:spcBef>
                <a:spcPts val="1600"/>
              </a:spcBef>
              <a:spcAft>
                <a:spcPts val="1600"/>
              </a:spcAft>
              <a:buNone/>
            </a:pPr>
            <a:r>
              <a:rPr lang="en" sz="1700">
                <a:solidFill>
                  <a:schemeClr val="lt1"/>
                </a:solidFill>
              </a:rPr>
              <a:t>									                      </a:t>
            </a:r>
            <a:r>
              <a:rPr lang="en" sz="1100">
                <a:solidFill>
                  <a:schemeClr val="lt1"/>
                </a:solidFill>
              </a:rPr>
              <a:t>Objective next</a:t>
            </a:r>
            <a:endParaRPr sz="11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36"/>
          <p:cNvSpPr txBox="1"/>
          <p:nvPr>
            <p:ph type="title"/>
          </p:nvPr>
        </p:nvSpPr>
        <p:spPr>
          <a:xfrm>
            <a:off x="408775" y="429475"/>
            <a:ext cx="27063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Choose Algorithm:</a:t>
            </a:r>
            <a:endParaRPr sz="1800">
              <a:solidFill>
                <a:schemeClr val="dk2"/>
              </a:solidFill>
            </a:endParaRPr>
          </a:p>
        </p:txBody>
      </p:sp>
      <p:pic>
        <p:nvPicPr>
          <p:cNvPr id="269" name="Google Shape;269;p36"/>
          <p:cNvPicPr preferRelativeResize="0"/>
          <p:nvPr/>
        </p:nvPicPr>
        <p:blipFill>
          <a:blip r:embed="rId3">
            <a:alphaModFix/>
          </a:blip>
          <a:stretch>
            <a:fillRect/>
          </a:stretch>
        </p:blipFill>
        <p:spPr>
          <a:xfrm>
            <a:off x="796423" y="885475"/>
            <a:ext cx="2875776" cy="3893351"/>
          </a:xfrm>
          <a:prstGeom prst="rect">
            <a:avLst/>
          </a:prstGeom>
          <a:noFill/>
          <a:ln>
            <a:noFill/>
          </a:ln>
        </p:spPr>
      </p:pic>
      <p:pic>
        <p:nvPicPr>
          <p:cNvPr id="270" name="Google Shape;270;p36"/>
          <p:cNvPicPr preferRelativeResize="0"/>
          <p:nvPr/>
        </p:nvPicPr>
        <p:blipFill>
          <a:blip r:embed="rId4">
            <a:alphaModFix/>
          </a:blip>
          <a:stretch>
            <a:fillRect/>
          </a:stretch>
        </p:blipFill>
        <p:spPr>
          <a:xfrm>
            <a:off x="5391600" y="1347982"/>
            <a:ext cx="2221850" cy="3298068"/>
          </a:xfrm>
          <a:prstGeom prst="rect">
            <a:avLst/>
          </a:prstGeom>
          <a:noFill/>
          <a:ln>
            <a:noFill/>
          </a:ln>
        </p:spPr>
      </p:pic>
      <p:sp>
        <p:nvSpPr>
          <p:cNvPr id="271" name="Google Shape;271;p36"/>
          <p:cNvSpPr/>
          <p:nvPr/>
        </p:nvSpPr>
        <p:spPr>
          <a:xfrm rot="-1975336">
            <a:off x="3600652" y="2535469"/>
            <a:ext cx="1794478" cy="39109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txBox="1"/>
          <p:nvPr>
            <p:ph type="title"/>
          </p:nvPr>
        </p:nvSpPr>
        <p:spPr>
          <a:xfrm>
            <a:off x="5357400" y="812050"/>
            <a:ext cx="27063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If SVM:</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37"/>
          <p:cNvSpPr txBox="1"/>
          <p:nvPr>
            <p:ph type="title"/>
          </p:nvPr>
        </p:nvSpPr>
        <p:spPr>
          <a:xfrm>
            <a:off x="577325" y="410050"/>
            <a:ext cx="27063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If Logistic Regression:</a:t>
            </a:r>
            <a:endParaRPr sz="1800">
              <a:solidFill>
                <a:schemeClr val="dk2"/>
              </a:solidFill>
            </a:endParaRPr>
          </a:p>
        </p:txBody>
      </p:sp>
      <p:sp>
        <p:nvSpPr>
          <p:cNvPr id="278" name="Google Shape;278;p37"/>
          <p:cNvSpPr txBox="1"/>
          <p:nvPr>
            <p:ph type="title"/>
          </p:nvPr>
        </p:nvSpPr>
        <p:spPr>
          <a:xfrm>
            <a:off x="5534463" y="410050"/>
            <a:ext cx="27063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If Random Forest:</a:t>
            </a:r>
            <a:endParaRPr sz="1800">
              <a:solidFill>
                <a:schemeClr val="dk2"/>
              </a:solidFill>
            </a:endParaRPr>
          </a:p>
        </p:txBody>
      </p:sp>
      <p:pic>
        <p:nvPicPr>
          <p:cNvPr id="279" name="Google Shape;279;p37"/>
          <p:cNvPicPr preferRelativeResize="0"/>
          <p:nvPr/>
        </p:nvPicPr>
        <p:blipFill>
          <a:blip r:embed="rId3">
            <a:alphaModFix/>
          </a:blip>
          <a:stretch>
            <a:fillRect/>
          </a:stretch>
        </p:blipFill>
        <p:spPr>
          <a:xfrm>
            <a:off x="630425" y="928024"/>
            <a:ext cx="2949501" cy="3622350"/>
          </a:xfrm>
          <a:prstGeom prst="rect">
            <a:avLst/>
          </a:prstGeom>
          <a:noFill/>
          <a:ln>
            <a:noFill/>
          </a:ln>
        </p:spPr>
      </p:pic>
      <p:pic>
        <p:nvPicPr>
          <p:cNvPr id="280" name="Google Shape;280;p37"/>
          <p:cNvPicPr preferRelativeResize="0"/>
          <p:nvPr/>
        </p:nvPicPr>
        <p:blipFill>
          <a:blip r:embed="rId4">
            <a:alphaModFix/>
          </a:blip>
          <a:stretch>
            <a:fillRect/>
          </a:stretch>
        </p:blipFill>
        <p:spPr>
          <a:xfrm>
            <a:off x="5578740" y="928025"/>
            <a:ext cx="2617773" cy="3914350"/>
          </a:xfrm>
          <a:prstGeom prst="rect">
            <a:avLst/>
          </a:prstGeom>
          <a:noFill/>
          <a:ln>
            <a:noFill/>
          </a:ln>
        </p:spPr>
      </p:pic>
      <p:cxnSp>
        <p:nvCxnSpPr>
          <p:cNvPr id="281" name="Google Shape;281;p37"/>
          <p:cNvCxnSpPr/>
          <p:nvPr/>
        </p:nvCxnSpPr>
        <p:spPr>
          <a:xfrm flipH="1">
            <a:off x="4526300" y="805625"/>
            <a:ext cx="8700" cy="3612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38"/>
          <p:cNvSpPr txBox="1"/>
          <p:nvPr>
            <p:ph type="title"/>
          </p:nvPr>
        </p:nvSpPr>
        <p:spPr>
          <a:xfrm>
            <a:off x="432425" y="303650"/>
            <a:ext cx="39498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Choose metrics to plot: </a:t>
            </a:r>
            <a:endParaRPr sz="2000">
              <a:solidFill>
                <a:schemeClr val="dk2"/>
              </a:solidFill>
            </a:endParaRPr>
          </a:p>
        </p:txBody>
      </p:sp>
      <p:pic>
        <p:nvPicPr>
          <p:cNvPr id="287" name="Google Shape;287;p38"/>
          <p:cNvPicPr preferRelativeResize="0"/>
          <p:nvPr/>
        </p:nvPicPr>
        <p:blipFill>
          <a:blip r:embed="rId3">
            <a:alphaModFix/>
          </a:blip>
          <a:stretch>
            <a:fillRect/>
          </a:stretch>
        </p:blipFill>
        <p:spPr>
          <a:xfrm>
            <a:off x="842925" y="892425"/>
            <a:ext cx="4877499" cy="3901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39"/>
          <p:cNvSpPr txBox="1"/>
          <p:nvPr>
            <p:ph type="title"/>
          </p:nvPr>
        </p:nvSpPr>
        <p:spPr>
          <a:xfrm>
            <a:off x="432425" y="227450"/>
            <a:ext cx="39498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Result screens: </a:t>
            </a:r>
            <a:endParaRPr sz="2000">
              <a:solidFill>
                <a:schemeClr val="dk2"/>
              </a:solidFill>
            </a:endParaRPr>
          </a:p>
        </p:txBody>
      </p:sp>
      <p:pic>
        <p:nvPicPr>
          <p:cNvPr id="293" name="Google Shape;293;p39"/>
          <p:cNvPicPr preferRelativeResize="0"/>
          <p:nvPr/>
        </p:nvPicPr>
        <p:blipFill>
          <a:blip r:embed="rId3">
            <a:alphaModFix/>
          </a:blip>
          <a:stretch>
            <a:fillRect/>
          </a:stretch>
        </p:blipFill>
        <p:spPr>
          <a:xfrm>
            <a:off x="591112" y="720575"/>
            <a:ext cx="7961776" cy="3769400"/>
          </a:xfrm>
          <a:prstGeom prst="rect">
            <a:avLst/>
          </a:prstGeom>
          <a:noFill/>
          <a:ln>
            <a:noFill/>
          </a:ln>
        </p:spPr>
      </p:pic>
      <p:sp>
        <p:nvSpPr>
          <p:cNvPr id="294" name="Google Shape;294;p39"/>
          <p:cNvSpPr txBox="1"/>
          <p:nvPr>
            <p:ph type="title"/>
          </p:nvPr>
        </p:nvSpPr>
        <p:spPr>
          <a:xfrm>
            <a:off x="591069" y="4519525"/>
            <a:ext cx="3390000" cy="34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sz="1400">
                <a:solidFill>
                  <a:schemeClr val="dk2"/>
                </a:solidFill>
              </a:rPr>
              <a:t>Download Model</a:t>
            </a:r>
            <a:endParaRPr sz="14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40"/>
          <p:cNvSpPr txBox="1"/>
          <p:nvPr>
            <p:ph type="title"/>
          </p:nvPr>
        </p:nvSpPr>
        <p:spPr>
          <a:xfrm>
            <a:off x="432425" y="456050"/>
            <a:ext cx="39498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Confusion Matrix: </a:t>
            </a:r>
            <a:endParaRPr sz="2000">
              <a:solidFill>
                <a:schemeClr val="dk2"/>
              </a:solidFill>
            </a:endParaRPr>
          </a:p>
        </p:txBody>
      </p:sp>
      <p:pic>
        <p:nvPicPr>
          <p:cNvPr id="300" name="Google Shape;300;p40"/>
          <p:cNvPicPr preferRelativeResize="0"/>
          <p:nvPr/>
        </p:nvPicPr>
        <p:blipFill>
          <a:blip r:embed="rId3">
            <a:alphaModFix/>
          </a:blip>
          <a:stretch>
            <a:fillRect/>
          </a:stretch>
        </p:blipFill>
        <p:spPr>
          <a:xfrm>
            <a:off x="280025" y="1265975"/>
            <a:ext cx="4141174" cy="3123149"/>
          </a:xfrm>
          <a:prstGeom prst="rect">
            <a:avLst/>
          </a:prstGeom>
          <a:noFill/>
          <a:ln>
            <a:noFill/>
          </a:ln>
        </p:spPr>
      </p:pic>
      <p:pic>
        <p:nvPicPr>
          <p:cNvPr id="301" name="Google Shape;301;p40"/>
          <p:cNvPicPr preferRelativeResize="0"/>
          <p:nvPr/>
        </p:nvPicPr>
        <p:blipFill>
          <a:blip r:embed="rId4">
            <a:alphaModFix/>
          </a:blip>
          <a:stretch>
            <a:fillRect/>
          </a:stretch>
        </p:blipFill>
        <p:spPr>
          <a:xfrm>
            <a:off x="4515124" y="533100"/>
            <a:ext cx="4265604" cy="3285829"/>
          </a:xfrm>
          <a:prstGeom prst="rect">
            <a:avLst/>
          </a:prstGeom>
          <a:noFill/>
          <a:ln>
            <a:noFill/>
          </a:ln>
        </p:spPr>
      </p:pic>
      <p:sp>
        <p:nvSpPr>
          <p:cNvPr id="302" name="Google Shape;302;p40"/>
          <p:cNvSpPr txBox="1"/>
          <p:nvPr>
            <p:ph type="title"/>
          </p:nvPr>
        </p:nvSpPr>
        <p:spPr>
          <a:xfrm>
            <a:off x="4834175" y="4153075"/>
            <a:ext cx="39498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ROC Curve:</a:t>
            </a:r>
            <a:endParaRPr sz="20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41"/>
          <p:cNvSpPr txBox="1"/>
          <p:nvPr>
            <p:ph type="title"/>
          </p:nvPr>
        </p:nvSpPr>
        <p:spPr>
          <a:xfrm>
            <a:off x="432425" y="227450"/>
            <a:ext cx="62427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Exploratory Data Analysis (EDA) Report: </a:t>
            </a:r>
            <a:endParaRPr sz="2000">
              <a:solidFill>
                <a:schemeClr val="dk2"/>
              </a:solidFill>
            </a:endParaRPr>
          </a:p>
        </p:txBody>
      </p:sp>
      <p:pic>
        <p:nvPicPr>
          <p:cNvPr id="308" name="Google Shape;308;p41"/>
          <p:cNvPicPr preferRelativeResize="0"/>
          <p:nvPr/>
        </p:nvPicPr>
        <p:blipFill>
          <a:blip r:embed="rId3">
            <a:alphaModFix/>
          </a:blip>
          <a:stretch>
            <a:fillRect/>
          </a:stretch>
        </p:blipFill>
        <p:spPr>
          <a:xfrm>
            <a:off x="3075200" y="798575"/>
            <a:ext cx="4745123" cy="956075"/>
          </a:xfrm>
          <a:prstGeom prst="rect">
            <a:avLst/>
          </a:prstGeom>
          <a:noFill/>
          <a:ln>
            <a:noFill/>
          </a:ln>
        </p:spPr>
      </p:pic>
      <p:pic>
        <p:nvPicPr>
          <p:cNvPr id="309" name="Google Shape;309;p41"/>
          <p:cNvPicPr preferRelativeResize="0"/>
          <p:nvPr/>
        </p:nvPicPr>
        <p:blipFill>
          <a:blip r:embed="rId4">
            <a:alphaModFix/>
          </a:blip>
          <a:stretch>
            <a:fillRect/>
          </a:stretch>
        </p:blipFill>
        <p:spPr>
          <a:xfrm>
            <a:off x="3075200" y="1905148"/>
            <a:ext cx="5483575" cy="2827352"/>
          </a:xfrm>
          <a:prstGeom prst="rect">
            <a:avLst/>
          </a:prstGeom>
          <a:noFill/>
          <a:ln>
            <a:noFill/>
          </a:ln>
        </p:spPr>
      </p:pic>
      <p:sp>
        <p:nvSpPr>
          <p:cNvPr id="310" name="Google Shape;310;p41"/>
          <p:cNvSpPr txBox="1"/>
          <p:nvPr>
            <p:ph type="title"/>
          </p:nvPr>
        </p:nvSpPr>
        <p:spPr>
          <a:xfrm>
            <a:off x="478600" y="990100"/>
            <a:ext cx="22659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Upload Dataset: </a:t>
            </a:r>
            <a:endParaRPr sz="2000">
              <a:solidFill>
                <a:schemeClr val="dk2"/>
              </a:solidFill>
            </a:endParaRPr>
          </a:p>
        </p:txBody>
      </p:sp>
      <p:sp>
        <p:nvSpPr>
          <p:cNvPr id="311" name="Google Shape;311;p41"/>
          <p:cNvSpPr txBox="1"/>
          <p:nvPr>
            <p:ph type="title"/>
          </p:nvPr>
        </p:nvSpPr>
        <p:spPr>
          <a:xfrm>
            <a:off x="478600" y="2691750"/>
            <a:ext cx="22659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Show Dataset: </a:t>
            </a:r>
            <a:endParaRPr sz="20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pic>
        <p:nvPicPr>
          <p:cNvPr id="316" name="Google Shape;316;p42"/>
          <p:cNvPicPr preferRelativeResize="0"/>
          <p:nvPr/>
        </p:nvPicPr>
        <p:blipFill>
          <a:blip r:embed="rId3">
            <a:alphaModFix/>
          </a:blip>
          <a:stretch>
            <a:fillRect/>
          </a:stretch>
        </p:blipFill>
        <p:spPr>
          <a:xfrm>
            <a:off x="152400" y="564800"/>
            <a:ext cx="8839204" cy="40138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pic>
        <p:nvPicPr>
          <p:cNvPr id="321" name="Google Shape;321;p43"/>
          <p:cNvPicPr preferRelativeResize="0"/>
          <p:nvPr/>
        </p:nvPicPr>
        <p:blipFill>
          <a:blip r:embed="rId3">
            <a:alphaModFix/>
          </a:blip>
          <a:stretch>
            <a:fillRect/>
          </a:stretch>
        </p:blipFill>
        <p:spPr>
          <a:xfrm>
            <a:off x="152400" y="152400"/>
            <a:ext cx="8816425" cy="48387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pic>
        <p:nvPicPr>
          <p:cNvPr id="326" name="Google Shape;326;p44"/>
          <p:cNvPicPr preferRelativeResize="0"/>
          <p:nvPr/>
        </p:nvPicPr>
        <p:blipFill>
          <a:blip r:embed="rId3">
            <a:alphaModFix/>
          </a:blip>
          <a:stretch>
            <a:fillRect/>
          </a:stretch>
        </p:blipFill>
        <p:spPr>
          <a:xfrm>
            <a:off x="152400" y="546450"/>
            <a:ext cx="8839204" cy="39621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pic>
        <p:nvPicPr>
          <p:cNvPr id="331" name="Google Shape;331;p45"/>
          <p:cNvPicPr preferRelativeResize="0"/>
          <p:nvPr/>
        </p:nvPicPr>
        <p:blipFill>
          <a:blip r:embed="rId3">
            <a:alphaModFix/>
          </a:blip>
          <a:stretch>
            <a:fillRect/>
          </a:stretch>
        </p:blipFill>
        <p:spPr>
          <a:xfrm>
            <a:off x="402375" y="326675"/>
            <a:ext cx="8339251" cy="4637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E13"/>
        </a:solidFill>
      </p:bgPr>
    </p:bg>
    <p:spTree>
      <p:nvGrpSpPr>
        <p:cNvPr id="151" name="Shape 151"/>
        <p:cNvGrpSpPr/>
        <p:nvPr/>
      </p:nvGrpSpPr>
      <p:grpSpPr>
        <a:xfrm>
          <a:off x="0" y="0"/>
          <a:ext cx="0" cy="0"/>
          <a:chOff x="0" y="0"/>
          <a:chExt cx="0" cy="0"/>
        </a:xfrm>
      </p:grpSpPr>
      <p:sp>
        <p:nvSpPr>
          <p:cNvPr id="152" name="Google Shape;152;p19"/>
          <p:cNvSpPr/>
          <p:nvPr/>
        </p:nvSpPr>
        <p:spPr>
          <a:xfrm>
            <a:off x="724575" y="918475"/>
            <a:ext cx="1255200" cy="408300"/>
          </a:xfrm>
          <a:prstGeom prst="rect">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txBox="1"/>
          <p:nvPr>
            <p:ph idx="4294967295" type="subTitle"/>
          </p:nvPr>
        </p:nvSpPr>
        <p:spPr>
          <a:xfrm>
            <a:off x="2576500" y="462650"/>
            <a:ext cx="6123300" cy="439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lt1"/>
                </a:solidFill>
              </a:rPr>
              <a:t>The whole idea of this project is based on its user base, that is people who are going to use it.</a:t>
            </a:r>
            <a:endParaRPr sz="1700">
              <a:solidFill>
                <a:schemeClr val="lt1"/>
              </a:solidFill>
            </a:endParaRPr>
          </a:p>
          <a:p>
            <a:pPr indent="0" lvl="0" marL="0" rtl="0" algn="just">
              <a:spcBef>
                <a:spcPts val="1600"/>
              </a:spcBef>
              <a:spcAft>
                <a:spcPts val="0"/>
              </a:spcAft>
              <a:buNone/>
            </a:pPr>
            <a:r>
              <a:rPr lang="en" sz="1700">
                <a:solidFill>
                  <a:schemeClr val="lt1"/>
                </a:solidFill>
              </a:rPr>
              <a:t>Our main objective of Veasualize is to make stuff, which is complex, look easy and useful to everybody. </a:t>
            </a:r>
            <a:endParaRPr sz="1700">
              <a:solidFill>
                <a:schemeClr val="lt1"/>
              </a:solidFill>
            </a:endParaRPr>
          </a:p>
          <a:p>
            <a:pPr indent="0" lvl="0" marL="0" rtl="0" algn="just">
              <a:spcBef>
                <a:spcPts val="1600"/>
              </a:spcBef>
              <a:spcAft>
                <a:spcPts val="0"/>
              </a:spcAft>
              <a:buNone/>
            </a:pPr>
            <a:r>
              <a:rPr lang="en" sz="1700">
                <a:solidFill>
                  <a:schemeClr val="lt1"/>
                </a:solidFill>
              </a:rPr>
              <a:t>Just by some clicks and uploading datasets, Users will be able to plot different plots like: Scatter plot, Bar graphs, Bubble plots, Box plots, Dot plots, Pie charts and more and ML algorithms include Regression and Classification algorithms like: Linear, Polynomial, Logistic etc</a:t>
            </a:r>
            <a:endParaRPr sz="1700">
              <a:solidFill>
                <a:schemeClr val="lt1"/>
              </a:solidFill>
            </a:endParaRPr>
          </a:p>
          <a:p>
            <a:pPr indent="0" lvl="0" marL="0" rtl="0" algn="just">
              <a:spcBef>
                <a:spcPts val="1600"/>
              </a:spcBef>
              <a:spcAft>
                <a:spcPts val="0"/>
              </a:spcAft>
              <a:buNone/>
            </a:pPr>
            <a:r>
              <a:t/>
            </a:r>
            <a:endParaRPr sz="1700">
              <a:solidFill>
                <a:schemeClr val="lt1"/>
              </a:solidFill>
            </a:endParaRPr>
          </a:p>
          <a:p>
            <a:pPr indent="0" lvl="0" marL="0" rtl="0" algn="just">
              <a:spcBef>
                <a:spcPts val="1600"/>
              </a:spcBef>
              <a:spcAft>
                <a:spcPts val="0"/>
              </a:spcAft>
              <a:buNone/>
            </a:pPr>
            <a:r>
              <a:rPr lang="en" sz="1700">
                <a:solidFill>
                  <a:schemeClr val="lt1"/>
                </a:solidFill>
              </a:rPr>
              <a:t>									           </a:t>
            </a:r>
            <a:endParaRPr sz="1700">
              <a:solidFill>
                <a:schemeClr val="lt1"/>
              </a:solidFill>
            </a:endParaRPr>
          </a:p>
          <a:p>
            <a:pPr indent="0" lvl="0" marL="4572000" rtl="0" algn="just">
              <a:spcBef>
                <a:spcPts val="1600"/>
              </a:spcBef>
              <a:spcAft>
                <a:spcPts val="1600"/>
              </a:spcAft>
              <a:buNone/>
            </a:pPr>
            <a:r>
              <a:rPr lang="en" sz="1100">
                <a:solidFill>
                  <a:schemeClr val="lt1"/>
                </a:solidFill>
              </a:rPr>
              <a:t>Literature survey next</a:t>
            </a:r>
            <a:endParaRPr sz="1100">
              <a:solidFill>
                <a:schemeClr val="lt1"/>
              </a:solidFill>
            </a:endParaRPr>
          </a:p>
        </p:txBody>
      </p:sp>
      <p:sp>
        <p:nvSpPr>
          <p:cNvPr id="154" name="Google Shape;154;p19"/>
          <p:cNvSpPr txBox="1"/>
          <p:nvPr>
            <p:ph type="title"/>
          </p:nvPr>
        </p:nvSpPr>
        <p:spPr>
          <a:xfrm>
            <a:off x="306150" y="712850"/>
            <a:ext cx="1969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46"/>
          <p:cNvSpPr txBox="1"/>
          <p:nvPr>
            <p:ph type="title"/>
          </p:nvPr>
        </p:nvSpPr>
        <p:spPr>
          <a:xfrm>
            <a:off x="432425" y="227450"/>
            <a:ext cx="62427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Conclusion:</a:t>
            </a:r>
            <a:endParaRPr sz="2000">
              <a:solidFill>
                <a:schemeClr val="dk2"/>
              </a:solidFill>
            </a:endParaRPr>
          </a:p>
          <a:p>
            <a:pPr indent="0" lvl="0" marL="0" rtl="0" algn="l">
              <a:spcBef>
                <a:spcPts val="0"/>
              </a:spcBef>
              <a:spcAft>
                <a:spcPts val="0"/>
              </a:spcAft>
              <a:buNone/>
            </a:pPr>
            <a:r>
              <a:t/>
            </a:r>
            <a:endParaRPr sz="2000">
              <a:solidFill>
                <a:schemeClr val="dk2"/>
              </a:solidFill>
            </a:endParaRPr>
          </a:p>
        </p:txBody>
      </p:sp>
      <p:sp>
        <p:nvSpPr>
          <p:cNvPr id="337" name="Google Shape;337;p46"/>
          <p:cNvSpPr txBox="1"/>
          <p:nvPr/>
        </p:nvSpPr>
        <p:spPr>
          <a:xfrm>
            <a:off x="793375" y="847800"/>
            <a:ext cx="7374900" cy="3694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n" sz="1300">
                <a:latin typeface="Lato"/>
                <a:ea typeface="Lato"/>
                <a:cs typeface="Lato"/>
                <a:sym typeface="Lato"/>
              </a:rPr>
              <a:t>Veasualizer is a data visualization and ML tool and Using Veasualizer a user with zero knowledge can make beautiful visualizations: Graphs and plots. Not just that, Veasualizer has features using which users can Train, Test and Draw predictions from data by just uploading their dataset to Veasualizer.</a:t>
            </a:r>
            <a:endParaRPr sz="1300">
              <a:latin typeface="Lato"/>
              <a:ea typeface="Lato"/>
              <a:cs typeface="Lato"/>
              <a:sym typeface="Lato"/>
            </a:endParaRPr>
          </a:p>
          <a:p>
            <a:pPr indent="0" lvl="0" marL="0" rtl="0" algn="just">
              <a:lnSpc>
                <a:spcPct val="150000"/>
              </a:lnSpc>
              <a:spcBef>
                <a:spcPts val="1200"/>
              </a:spcBef>
              <a:spcAft>
                <a:spcPts val="0"/>
              </a:spcAft>
              <a:buNone/>
            </a:pPr>
            <a:r>
              <a:rPr lang="en" sz="1300">
                <a:latin typeface="Lato"/>
                <a:ea typeface="Lato"/>
                <a:cs typeface="Lato"/>
                <a:sym typeface="Lato"/>
              </a:rPr>
              <a:t>The whole idea of this project is based on its user base, that is people who are going to use it. Our main objective of Veasualize is to make stuff, which is complex, look easy and useful to everybody. Just by some clicks and uploading datasets, Users will be able to plot different plots like: Scatter plot, Bar graphs, Bubble plots, Box plots, Dot plots, Pie charts and more and ML algorithms include Regression and Classification algorithms like: Linear, Polynomial, Logistic etc</a:t>
            </a:r>
            <a:endParaRPr sz="1300">
              <a:latin typeface="Lato"/>
              <a:ea typeface="Lato"/>
              <a:cs typeface="Lato"/>
              <a:sym typeface="Lato"/>
            </a:endParaRPr>
          </a:p>
          <a:p>
            <a:pPr indent="0" lvl="0" marL="0" rtl="0" algn="just">
              <a:lnSpc>
                <a:spcPct val="150000"/>
              </a:lnSpc>
              <a:spcBef>
                <a:spcPts val="1200"/>
              </a:spcBef>
              <a:spcAft>
                <a:spcPts val="1200"/>
              </a:spcAft>
              <a:buNone/>
            </a:pPr>
            <a:r>
              <a:rPr lang="en" sz="1300">
                <a:latin typeface="Lato"/>
                <a:ea typeface="Lato"/>
                <a:cs typeface="Lato"/>
                <a:sym typeface="Lato"/>
              </a:rPr>
              <a:t>The Exploratory Data Analysis report (EDA) is what makes this project unique, EDA includes Overview of the dataset uploaded, Correlation between variables, Missing values in the dataset and Statistical description of each variable.</a:t>
            </a:r>
            <a:endParaRPr sz="13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729450" y="1318650"/>
            <a:ext cx="7688700" cy="19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Thank you</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20"/>
          <p:cNvSpPr txBox="1"/>
          <p:nvPr>
            <p:ph type="title"/>
          </p:nvPr>
        </p:nvSpPr>
        <p:spPr>
          <a:xfrm>
            <a:off x="306150" y="636650"/>
            <a:ext cx="20310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Literature Survey</a:t>
            </a:r>
            <a:endParaRPr>
              <a:solidFill>
                <a:schemeClr val="dk2"/>
              </a:solidFill>
            </a:endParaRPr>
          </a:p>
        </p:txBody>
      </p:sp>
      <p:sp>
        <p:nvSpPr>
          <p:cNvPr id="160" name="Google Shape;160;p20"/>
          <p:cNvSpPr txBox="1"/>
          <p:nvPr>
            <p:ph idx="4294967295" type="subTitle"/>
          </p:nvPr>
        </p:nvSpPr>
        <p:spPr>
          <a:xfrm>
            <a:off x="2449275" y="538850"/>
            <a:ext cx="6250500" cy="435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dk2"/>
                </a:solidFill>
              </a:rPr>
              <a:t>We tried to find a project or tool </a:t>
            </a:r>
            <a:r>
              <a:rPr lang="en" sz="1700">
                <a:solidFill>
                  <a:schemeClr val="dk2"/>
                </a:solidFill>
              </a:rPr>
              <a:t>similar</a:t>
            </a:r>
            <a:r>
              <a:rPr lang="en" sz="1700">
                <a:solidFill>
                  <a:schemeClr val="dk2"/>
                </a:solidFill>
              </a:rPr>
              <a:t> to our project but, There are popular tools like Power BI, Tableau, Which can only visualize user’s dataset that too, </a:t>
            </a:r>
            <a:r>
              <a:rPr lang="en" sz="1700">
                <a:solidFill>
                  <a:schemeClr val="dk2"/>
                </a:solidFill>
              </a:rPr>
              <a:t>These</a:t>
            </a:r>
            <a:r>
              <a:rPr lang="en" sz="1700">
                <a:solidFill>
                  <a:schemeClr val="dk2"/>
                </a:solidFill>
              </a:rPr>
              <a:t> tools comprosses a lot of complex features and make simple task of data visualization tough.</a:t>
            </a:r>
            <a:endParaRPr sz="1700">
              <a:solidFill>
                <a:schemeClr val="dk2"/>
              </a:solidFill>
            </a:endParaRPr>
          </a:p>
          <a:p>
            <a:pPr indent="0" lvl="0" marL="0" rtl="0" algn="just">
              <a:spcBef>
                <a:spcPts val="1600"/>
              </a:spcBef>
              <a:spcAft>
                <a:spcPts val="0"/>
              </a:spcAft>
              <a:buNone/>
            </a:pPr>
            <a:r>
              <a:rPr lang="en" sz="1700">
                <a:solidFill>
                  <a:schemeClr val="dk2"/>
                </a:solidFill>
              </a:rPr>
              <a:t>And there are no tools which can take pre-processed data as input from user and use ML algorithms to forecast or draw predictions from it (Train - Test - Predict).</a:t>
            </a:r>
            <a:endParaRPr sz="1700">
              <a:solidFill>
                <a:schemeClr val="dk2"/>
              </a:solidFill>
            </a:endParaRPr>
          </a:p>
          <a:p>
            <a:pPr indent="0" lvl="0" marL="0" rtl="0" algn="just">
              <a:spcBef>
                <a:spcPts val="1600"/>
              </a:spcBef>
              <a:spcAft>
                <a:spcPts val="0"/>
              </a:spcAft>
              <a:buNone/>
            </a:pPr>
            <a:r>
              <a:rPr lang="en" sz="1700">
                <a:solidFill>
                  <a:schemeClr val="dk2"/>
                </a:solidFill>
              </a:rPr>
              <a:t>Veasualizer, Our proposed system is a simple tool which has all the problems </a:t>
            </a:r>
            <a:r>
              <a:rPr lang="en" sz="1700">
                <a:solidFill>
                  <a:schemeClr val="dk2"/>
                </a:solidFill>
              </a:rPr>
              <a:t>explained</a:t>
            </a:r>
            <a:r>
              <a:rPr lang="en" sz="1700">
                <a:solidFill>
                  <a:schemeClr val="dk2"/>
                </a:solidFill>
              </a:rPr>
              <a:t> above, full filled.</a:t>
            </a:r>
            <a:endParaRPr sz="1700">
              <a:solidFill>
                <a:schemeClr val="dk2"/>
              </a:solidFill>
            </a:endParaRPr>
          </a:p>
          <a:p>
            <a:pPr indent="0" lvl="0" marL="0" rtl="0" algn="just">
              <a:spcBef>
                <a:spcPts val="1600"/>
              </a:spcBef>
              <a:spcAft>
                <a:spcPts val="0"/>
              </a:spcAft>
              <a:buNone/>
            </a:pPr>
            <a:r>
              <a:rPr lang="en" sz="1700">
                <a:solidFill>
                  <a:schemeClr val="dk2"/>
                </a:solidFill>
              </a:rPr>
              <a:t>										</a:t>
            </a:r>
            <a:endParaRPr sz="1700">
              <a:solidFill>
                <a:schemeClr val="dk2"/>
              </a:solidFill>
            </a:endParaRPr>
          </a:p>
          <a:p>
            <a:pPr indent="457200" lvl="0" marL="4114800" rtl="0" algn="just">
              <a:spcBef>
                <a:spcPts val="1600"/>
              </a:spcBef>
              <a:spcAft>
                <a:spcPts val="0"/>
              </a:spcAft>
              <a:buNone/>
            </a:pPr>
            <a:r>
              <a:t/>
            </a:r>
            <a:endParaRPr sz="1100">
              <a:solidFill>
                <a:schemeClr val="dk2"/>
              </a:solidFill>
            </a:endParaRPr>
          </a:p>
          <a:p>
            <a:pPr indent="457200" lvl="0" marL="4114800" rtl="0" algn="just">
              <a:spcBef>
                <a:spcPts val="1600"/>
              </a:spcBef>
              <a:spcAft>
                <a:spcPts val="1600"/>
              </a:spcAft>
              <a:buNone/>
            </a:pPr>
            <a:r>
              <a:rPr lang="en" sz="1100">
                <a:solidFill>
                  <a:schemeClr val="dk2"/>
                </a:solidFill>
              </a:rPr>
              <a:t>Proposed system next</a:t>
            </a:r>
            <a:endParaRPr sz="11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64" name="Shape 164"/>
        <p:cNvGrpSpPr/>
        <p:nvPr/>
      </p:nvGrpSpPr>
      <p:grpSpPr>
        <a:xfrm>
          <a:off x="0" y="0"/>
          <a:ext cx="0" cy="0"/>
          <a:chOff x="0" y="0"/>
          <a:chExt cx="0" cy="0"/>
        </a:xfrm>
      </p:grpSpPr>
      <p:sp>
        <p:nvSpPr>
          <p:cNvPr id="165" name="Google Shape;165;p21"/>
          <p:cNvSpPr/>
          <p:nvPr/>
        </p:nvSpPr>
        <p:spPr>
          <a:xfrm>
            <a:off x="653825" y="1002550"/>
            <a:ext cx="1078800" cy="3597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ph type="title"/>
          </p:nvPr>
        </p:nvSpPr>
        <p:spPr>
          <a:xfrm>
            <a:off x="306150" y="560450"/>
            <a:ext cx="20310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Proposed System</a:t>
            </a:r>
            <a:endParaRPr>
              <a:solidFill>
                <a:schemeClr val="dk2"/>
              </a:solidFill>
            </a:endParaRPr>
          </a:p>
        </p:txBody>
      </p:sp>
      <p:sp>
        <p:nvSpPr>
          <p:cNvPr id="167" name="Google Shape;167;p21"/>
          <p:cNvSpPr txBox="1"/>
          <p:nvPr>
            <p:ph idx="4294967295" type="subTitle"/>
          </p:nvPr>
        </p:nvSpPr>
        <p:spPr>
          <a:xfrm>
            <a:off x="2449275" y="386450"/>
            <a:ext cx="6250500" cy="4355100"/>
          </a:xfrm>
          <a:prstGeom prst="rect">
            <a:avLst/>
          </a:prstGeom>
          <a:solidFill>
            <a:schemeClr val="accent4"/>
          </a:solidFill>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dk2"/>
                </a:solidFill>
              </a:rPr>
              <a:t>Veasualizer, Our proposed system is a simple, user friendly and powerful </a:t>
            </a:r>
            <a:r>
              <a:rPr lang="en" sz="1700">
                <a:solidFill>
                  <a:schemeClr val="dk2"/>
                </a:solidFill>
                <a:highlight>
                  <a:schemeClr val="accent4"/>
                </a:highlight>
              </a:rPr>
              <a:t>tool.</a:t>
            </a:r>
            <a:endParaRPr sz="1700">
              <a:solidFill>
                <a:schemeClr val="dk2"/>
              </a:solidFill>
              <a:highlight>
                <a:schemeClr val="accent4"/>
              </a:highlight>
            </a:endParaRPr>
          </a:p>
          <a:p>
            <a:pPr indent="0" lvl="0" marL="0" rtl="0" algn="just">
              <a:spcBef>
                <a:spcPts val="1600"/>
              </a:spcBef>
              <a:spcAft>
                <a:spcPts val="0"/>
              </a:spcAft>
              <a:buNone/>
            </a:pPr>
            <a:r>
              <a:rPr lang="en" sz="1700">
                <a:solidFill>
                  <a:schemeClr val="dk2"/>
                </a:solidFill>
                <a:highlight>
                  <a:schemeClr val="accent4"/>
                </a:highlight>
              </a:rPr>
              <a:t>Veasualizer is a software that can generate plots and graphs from the dataset uploaded by user, and these can be downloaded in jpg or png format. Apart from visualizing user’s dataset, Here using this tool users can also draw predictions.</a:t>
            </a:r>
            <a:endParaRPr sz="1700">
              <a:solidFill>
                <a:schemeClr val="dk2"/>
              </a:solidFill>
              <a:highlight>
                <a:schemeClr val="accent4"/>
              </a:highlight>
            </a:endParaRPr>
          </a:p>
          <a:p>
            <a:pPr indent="0" lvl="0" marL="0" rtl="0" algn="just">
              <a:spcBef>
                <a:spcPts val="1600"/>
              </a:spcBef>
              <a:spcAft>
                <a:spcPts val="0"/>
              </a:spcAft>
              <a:buNone/>
            </a:pPr>
            <a:r>
              <a:rPr lang="en" sz="1700">
                <a:solidFill>
                  <a:schemeClr val="dk2"/>
                </a:solidFill>
                <a:highlight>
                  <a:schemeClr val="accent4"/>
                </a:highlight>
              </a:rPr>
              <a:t>In our project (proposed system), we are implementing:</a:t>
            </a:r>
            <a:endParaRPr sz="1700">
              <a:solidFill>
                <a:schemeClr val="dk2"/>
              </a:solidFill>
              <a:highlight>
                <a:schemeClr val="accent4"/>
              </a:highlight>
            </a:endParaRPr>
          </a:p>
          <a:p>
            <a:pPr indent="-336550" lvl="0" marL="457200" rtl="0" algn="just">
              <a:spcBef>
                <a:spcPts val="1600"/>
              </a:spcBef>
              <a:spcAft>
                <a:spcPts val="0"/>
              </a:spcAft>
              <a:buClr>
                <a:schemeClr val="dk2"/>
              </a:buClr>
              <a:buSzPts val="1700"/>
              <a:buAutoNum type="arabicPeriod"/>
            </a:pPr>
            <a:r>
              <a:rPr lang="en" sz="1700">
                <a:solidFill>
                  <a:srgbClr val="202124"/>
                </a:solidFill>
                <a:highlight>
                  <a:schemeClr val="accent4"/>
                </a:highlight>
              </a:rPr>
              <a:t>Bar Graph, Histogram, Scatterplot, Area plot, Pie plot and more</a:t>
            </a:r>
            <a:endParaRPr sz="1700">
              <a:solidFill>
                <a:srgbClr val="202124"/>
              </a:solidFill>
              <a:highlight>
                <a:schemeClr val="accent4"/>
              </a:highlight>
            </a:endParaRPr>
          </a:p>
          <a:p>
            <a:pPr indent="-336550" lvl="0" marL="457200" rtl="0" algn="just">
              <a:spcBef>
                <a:spcPts val="0"/>
              </a:spcBef>
              <a:spcAft>
                <a:spcPts val="0"/>
              </a:spcAft>
              <a:buClr>
                <a:srgbClr val="202124"/>
              </a:buClr>
              <a:buSzPts val="1700"/>
              <a:buAutoNum type="arabicPeriod"/>
            </a:pPr>
            <a:r>
              <a:rPr lang="en" sz="1700">
                <a:solidFill>
                  <a:srgbClr val="202124"/>
                </a:solidFill>
                <a:highlight>
                  <a:schemeClr val="accent4"/>
                </a:highlight>
              </a:rPr>
              <a:t>ML algorithms include,</a:t>
            </a:r>
            <a:endParaRPr sz="1700">
              <a:solidFill>
                <a:srgbClr val="202124"/>
              </a:solidFill>
              <a:highlight>
                <a:schemeClr val="accent4"/>
              </a:highlight>
            </a:endParaRPr>
          </a:p>
          <a:p>
            <a:pPr indent="-336550" lvl="1" marL="914400" rtl="0" algn="just">
              <a:spcBef>
                <a:spcPts val="0"/>
              </a:spcBef>
              <a:spcAft>
                <a:spcPts val="0"/>
              </a:spcAft>
              <a:buClr>
                <a:srgbClr val="202124"/>
              </a:buClr>
              <a:buSzPts val="1700"/>
              <a:buAutoNum type="arabicPeriod"/>
            </a:pPr>
            <a:r>
              <a:rPr lang="en" sz="1700">
                <a:solidFill>
                  <a:srgbClr val="202124"/>
                </a:solidFill>
                <a:highlight>
                  <a:schemeClr val="accent4"/>
                </a:highlight>
              </a:rPr>
              <a:t>Regression: Linear, Logistic and Polynomial</a:t>
            </a:r>
            <a:endParaRPr sz="1700">
              <a:solidFill>
                <a:srgbClr val="202124"/>
              </a:solidFill>
              <a:highlight>
                <a:schemeClr val="accent4"/>
              </a:highlight>
            </a:endParaRPr>
          </a:p>
          <a:p>
            <a:pPr indent="-336550" lvl="1" marL="914400" rtl="0" algn="just">
              <a:spcBef>
                <a:spcPts val="0"/>
              </a:spcBef>
              <a:spcAft>
                <a:spcPts val="0"/>
              </a:spcAft>
              <a:buClr>
                <a:srgbClr val="202124"/>
              </a:buClr>
              <a:buSzPts val="1700"/>
              <a:buAutoNum type="arabicPeriod"/>
            </a:pPr>
            <a:r>
              <a:rPr lang="en" sz="1700">
                <a:solidFill>
                  <a:srgbClr val="202124"/>
                </a:solidFill>
                <a:highlight>
                  <a:schemeClr val="accent4"/>
                </a:highlight>
              </a:rPr>
              <a:t>Classification: Decision Tree, Random Forest and SVM</a:t>
            </a:r>
            <a:endParaRPr sz="1700">
              <a:solidFill>
                <a:schemeClr val="dk2"/>
              </a:solidFill>
            </a:endParaRPr>
          </a:p>
          <a:p>
            <a:pPr indent="0" lvl="0" marL="4572000" rtl="0" algn="just">
              <a:spcBef>
                <a:spcPts val="1600"/>
              </a:spcBef>
              <a:spcAft>
                <a:spcPts val="1600"/>
              </a:spcAft>
              <a:buNone/>
            </a:pPr>
            <a:r>
              <a:rPr lang="en" sz="1100">
                <a:solidFill>
                  <a:schemeClr val="dk2"/>
                </a:solidFill>
              </a:rPr>
              <a:t>            </a:t>
            </a:r>
            <a:r>
              <a:rPr lang="en" sz="1100">
                <a:solidFill>
                  <a:schemeClr val="dk2"/>
                </a:solidFill>
              </a:rPr>
              <a:t>Requirements next</a:t>
            </a:r>
            <a:endParaRPr sz="11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71" name="Shape 171"/>
        <p:cNvGrpSpPr/>
        <p:nvPr/>
      </p:nvGrpSpPr>
      <p:grpSpPr>
        <a:xfrm>
          <a:off x="0" y="0"/>
          <a:ext cx="0" cy="0"/>
          <a:chOff x="0" y="0"/>
          <a:chExt cx="0" cy="0"/>
        </a:xfrm>
      </p:grpSpPr>
      <p:sp>
        <p:nvSpPr>
          <p:cNvPr id="172" name="Google Shape;172;p22"/>
          <p:cNvSpPr/>
          <p:nvPr/>
        </p:nvSpPr>
        <p:spPr>
          <a:xfrm>
            <a:off x="551100" y="1112375"/>
            <a:ext cx="1306200" cy="224400"/>
          </a:xfrm>
          <a:prstGeom prst="rect">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txBox="1"/>
          <p:nvPr>
            <p:ph type="title"/>
          </p:nvPr>
        </p:nvSpPr>
        <p:spPr>
          <a:xfrm>
            <a:off x="306150" y="408050"/>
            <a:ext cx="3163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Requirements</a:t>
            </a:r>
            <a:endParaRPr>
              <a:solidFill>
                <a:schemeClr val="dk2"/>
              </a:solidFill>
            </a:endParaRPr>
          </a:p>
        </p:txBody>
      </p:sp>
      <p:sp>
        <p:nvSpPr>
          <p:cNvPr id="174" name="Google Shape;174;p22"/>
          <p:cNvSpPr txBox="1"/>
          <p:nvPr>
            <p:ph idx="4294967295" type="subTitle"/>
          </p:nvPr>
        </p:nvSpPr>
        <p:spPr>
          <a:xfrm>
            <a:off x="4725075" y="1463450"/>
            <a:ext cx="4061700" cy="359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2"/>
                </a:solidFill>
              </a:rPr>
              <a:t>Hardware Requirements </a:t>
            </a:r>
            <a:endParaRPr sz="1500">
              <a:solidFill>
                <a:schemeClr val="dk2"/>
              </a:solidFill>
            </a:endParaRPr>
          </a:p>
          <a:p>
            <a:pPr indent="0" lvl="0" marL="0" rtl="0" algn="just">
              <a:spcBef>
                <a:spcPts val="1600"/>
              </a:spcBef>
              <a:spcAft>
                <a:spcPts val="0"/>
              </a:spcAft>
              <a:buNone/>
            </a:pPr>
            <a:r>
              <a:rPr lang="en" sz="1500">
                <a:solidFill>
                  <a:schemeClr val="dk2"/>
                </a:solidFill>
              </a:rPr>
              <a:t>The development and deployment of the application requires the following general and specific minimum requirements for hardware: </a:t>
            </a:r>
            <a:endParaRPr sz="1500">
              <a:solidFill>
                <a:schemeClr val="dk2"/>
              </a:solidFill>
            </a:endParaRPr>
          </a:p>
          <a:p>
            <a:pPr indent="0" lvl="0" marL="0" rtl="0" algn="just">
              <a:spcBef>
                <a:spcPts val="1600"/>
              </a:spcBef>
              <a:spcAft>
                <a:spcPts val="0"/>
              </a:spcAft>
              <a:buNone/>
            </a:pPr>
            <a:r>
              <a:rPr lang="en" sz="1500">
                <a:solidFill>
                  <a:schemeClr val="dk2"/>
                </a:solidFill>
              </a:rPr>
              <a:t>1. Processor- (32-bit or 64-bit) </a:t>
            </a:r>
            <a:endParaRPr sz="1500">
              <a:solidFill>
                <a:schemeClr val="dk2"/>
              </a:solidFill>
            </a:endParaRPr>
          </a:p>
          <a:p>
            <a:pPr indent="0" lvl="0" marL="0" rtl="0" algn="just">
              <a:spcBef>
                <a:spcPts val="1600"/>
              </a:spcBef>
              <a:spcAft>
                <a:spcPts val="0"/>
              </a:spcAft>
              <a:buNone/>
            </a:pPr>
            <a:r>
              <a:rPr lang="en" sz="1500">
                <a:solidFill>
                  <a:schemeClr val="dk2"/>
                </a:solidFill>
              </a:rPr>
              <a:t>2. RAM (4 GB or above) </a:t>
            </a:r>
            <a:endParaRPr sz="1500">
              <a:solidFill>
                <a:schemeClr val="dk2"/>
              </a:solidFill>
            </a:endParaRPr>
          </a:p>
          <a:p>
            <a:pPr indent="0" lvl="0" marL="0" rtl="0" algn="just">
              <a:spcBef>
                <a:spcPts val="1600"/>
              </a:spcBef>
              <a:spcAft>
                <a:spcPts val="0"/>
              </a:spcAft>
              <a:buNone/>
            </a:pPr>
            <a:r>
              <a:rPr lang="en" sz="1500">
                <a:solidFill>
                  <a:schemeClr val="dk2"/>
                </a:solidFill>
              </a:rPr>
              <a:t>3. Hard disk: 450MB</a:t>
            </a:r>
            <a:endParaRPr sz="1500">
              <a:solidFill>
                <a:schemeClr val="dk2"/>
              </a:solidFill>
            </a:endParaRPr>
          </a:p>
          <a:p>
            <a:pPr indent="457200" lvl="0" marL="2743200" rtl="0" algn="just">
              <a:spcBef>
                <a:spcPts val="1600"/>
              </a:spcBef>
              <a:spcAft>
                <a:spcPts val="0"/>
              </a:spcAft>
              <a:buNone/>
            </a:pPr>
            <a:r>
              <a:t/>
            </a:r>
            <a:endParaRPr sz="1100">
              <a:solidFill>
                <a:schemeClr val="dk2"/>
              </a:solidFill>
            </a:endParaRPr>
          </a:p>
          <a:p>
            <a:pPr indent="457200" lvl="0" marL="2743200" rtl="0" algn="just">
              <a:spcBef>
                <a:spcPts val="1600"/>
              </a:spcBef>
              <a:spcAft>
                <a:spcPts val="0"/>
              </a:spcAft>
              <a:buNone/>
            </a:pPr>
            <a:r>
              <a:rPr lang="en" sz="1100">
                <a:solidFill>
                  <a:schemeClr val="dk2"/>
                </a:solidFill>
              </a:rPr>
              <a:t>             UML</a:t>
            </a:r>
            <a:endParaRPr sz="1100">
              <a:solidFill>
                <a:schemeClr val="dk2"/>
              </a:solidFill>
            </a:endParaRPr>
          </a:p>
          <a:p>
            <a:pPr indent="457200" lvl="0" marL="2743200" rtl="0" algn="just">
              <a:spcBef>
                <a:spcPts val="1600"/>
              </a:spcBef>
              <a:spcAft>
                <a:spcPts val="1600"/>
              </a:spcAft>
              <a:buNone/>
            </a:pPr>
            <a:r>
              <a:t/>
            </a:r>
            <a:endParaRPr sz="1100">
              <a:solidFill>
                <a:schemeClr val="dk2"/>
              </a:solidFill>
            </a:endParaRPr>
          </a:p>
        </p:txBody>
      </p:sp>
      <p:sp>
        <p:nvSpPr>
          <p:cNvPr id="175" name="Google Shape;175;p22"/>
          <p:cNvSpPr txBox="1"/>
          <p:nvPr>
            <p:ph idx="4294967295" type="subTitle"/>
          </p:nvPr>
        </p:nvSpPr>
        <p:spPr>
          <a:xfrm>
            <a:off x="254450" y="1463450"/>
            <a:ext cx="4317600" cy="323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2"/>
                </a:solidFill>
              </a:rPr>
              <a:t>Software Requirements</a:t>
            </a:r>
            <a:endParaRPr sz="1500">
              <a:solidFill>
                <a:schemeClr val="dk2"/>
              </a:solidFill>
            </a:endParaRPr>
          </a:p>
          <a:p>
            <a:pPr indent="0" lvl="0" marL="0" rtl="0" algn="just">
              <a:spcBef>
                <a:spcPts val="1600"/>
              </a:spcBef>
              <a:spcAft>
                <a:spcPts val="0"/>
              </a:spcAft>
              <a:buNone/>
            </a:pPr>
            <a:r>
              <a:rPr lang="en" sz="1500">
                <a:solidFill>
                  <a:schemeClr val="dk2"/>
                </a:solidFill>
              </a:rPr>
              <a:t>The development and deployment of the application requires the following general and specific minimum requirements for software: </a:t>
            </a:r>
            <a:endParaRPr sz="1500">
              <a:solidFill>
                <a:schemeClr val="dk2"/>
              </a:solidFill>
            </a:endParaRPr>
          </a:p>
          <a:p>
            <a:pPr indent="0" lvl="0" marL="0" rtl="0" algn="just">
              <a:spcBef>
                <a:spcPts val="1600"/>
              </a:spcBef>
              <a:spcAft>
                <a:spcPts val="0"/>
              </a:spcAft>
              <a:buNone/>
            </a:pPr>
            <a:r>
              <a:rPr lang="en" sz="1500">
                <a:solidFill>
                  <a:schemeClr val="dk2"/>
                </a:solidFill>
              </a:rPr>
              <a:t>1. Programming Language Translators - Python 3.7 and above. </a:t>
            </a:r>
            <a:endParaRPr sz="1500">
              <a:solidFill>
                <a:schemeClr val="dk2"/>
              </a:solidFill>
            </a:endParaRPr>
          </a:p>
          <a:p>
            <a:pPr indent="0" lvl="0" marL="0" rtl="0" algn="just">
              <a:spcBef>
                <a:spcPts val="1600"/>
              </a:spcBef>
              <a:spcAft>
                <a:spcPts val="0"/>
              </a:spcAft>
              <a:buNone/>
            </a:pPr>
            <a:r>
              <a:rPr lang="en" sz="1500">
                <a:solidFill>
                  <a:schemeClr val="dk2"/>
                </a:solidFill>
              </a:rPr>
              <a:t>2. IDE – Spyder or Visual studio code. </a:t>
            </a:r>
            <a:endParaRPr sz="1500">
              <a:solidFill>
                <a:schemeClr val="dk2"/>
              </a:solidFill>
            </a:endParaRPr>
          </a:p>
          <a:p>
            <a:pPr indent="0" lvl="0" marL="0" rtl="0" algn="just">
              <a:spcBef>
                <a:spcPts val="1600"/>
              </a:spcBef>
              <a:spcAft>
                <a:spcPts val="0"/>
              </a:spcAft>
              <a:buNone/>
            </a:pPr>
            <a:r>
              <a:rPr lang="en" sz="1500">
                <a:solidFill>
                  <a:schemeClr val="dk2"/>
                </a:solidFill>
              </a:rPr>
              <a:t>3. Operating System used Windows 7 or above.</a:t>
            </a:r>
            <a:endParaRPr sz="1500">
              <a:solidFill>
                <a:schemeClr val="dk2"/>
              </a:solidFill>
            </a:endParaRPr>
          </a:p>
          <a:p>
            <a:pPr indent="0" lvl="0" marL="0" rtl="0" algn="just">
              <a:spcBef>
                <a:spcPts val="1600"/>
              </a:spcBef>
              <a:spcAft>
                <a:spcPts val="1600"/>
              </a:spcAft>
              <a:buNone/>
            </a:pPr>
            <a:r>
              <a:t/>
            </a:r>
            <a:endParaRPr sz="15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306150" y="408050"/>
            <a:ext cx="3163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UML</a:t>
            </a:r>
            <a:endParaRPr>
              <a:solidFill>
                <a:schemeClr val="dk2"/>
              </a:solidFill>
            </a:endParaRPr>
          </a:p>
        </p:txBody>
      </p:sp>
      <p:sp>
        <p:nvSpPr>
          <p:cNvPr id="181" name="Google Shape;181;p23"/>
          <p:cNvSpPr txBox="1"/>
          <p:nvPr>
            <p:ph idx="4294967295" type="subTitle"/>
          </p:nvPr>
        </p:nvSpPr>
        <p:spPr>
          <a:xfrm>
            <a:off x="254450" y="1112375"/>
            <a:ext cx="4450200" cy="3582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2"/>
                </a:solidFill>
              </a:rPr>
              <a:t>●UML stands for </a:t>
            </a:r>
            <a:r>
              <a:rPr b="1" lang="en" sz="1400">
                <a:solidFill>
                  <a:schemeClr val="dk2"/>
                </a:solidFill>
              </a:rPr>
              <a:t>Unified Modeling Language</a:t>
            </a:r>
            <a:r>
              <a:rPr lang="en" sz="1400">
                <a:solidFill>
                  <a:schemeClr val="dk2"/>
                </a:solidFill>
              </a:rPr>
              <a:t>. UML is a standardized general-purpose modeling language in the field of object-oriented software engineering. The standard is managed, and was created by, the Object Management Group.</a:t>
            </a:r>
            <a:endParaRPr sz="1400">
              <a:solidFill>
                <a:schemeClr val="dk2"/>
              </a:solidFill>
            </a:endParaRPr>
          </a:p>
          <a:p>
            <a:pPr indent="0" lvl="0" marL="0" rtl="0" algn="just">
              <a:spcBef>
                <a:spcPts val="0"/>
              </a:spcBef>
              <a:spcAft>
                <a:spcPts val="0"/>
              </a:spcAft>
              <a:buNone/>
            </a:pPr>
            <a:r>
              <a:t/>
            </a:r>
            <a:endParaRPr sz="1400">
              <a:solidFill>
                <a:schemeClr val="dk2"/>
              </a:solidFill>
            </a:endParaRPr>
          </a:p>
          <a:p>
            <a:pPr indent="0" lvl="0" marL="0" rtl="0" algn="just">
              <a:spcBef>
                <a:spcPts val="0"/>
              </a:spcBef>
              <a:spcAft>
                <a:spcPts val="0"/>
              </a:spcAft>
              <a:buNone/>
            </a:pPr>
            <a:r>
              <a:rPr lang="en" sz="1400">
                <a:solidFill>
                  <a:schemeClr val="dk2"/>
                </a:solidFill>
              </a:rPr>
              <a:t>●The goal is for UML to become a common language for creating models of object oriented computer software.</a:t>
            </a:r>
            <a:endParaRPr sz="1400">
              <a:solidFill>
                <a:schemeClr val="dk2"/>
              </a:solidFill>
            </a:endParaRPr>
          </a:p>
          <a:p>
            <a:pPr indent="0" lvl="0" marL="0" rtl="0" algn="just">
              <a:spcBef>
                <a:spcPts val="0"/>
              </a:spcBef>
              <a:spcAft>
                <a:spcPts val="0"/>
              </a:spcAft>
              <a:buNone/>
            </a:pPr>
            <a:r>
              <a:t/>
            </a:r>
            <a:endParaRPr sz="1400">
              <a:solidFill>
                <a:schemeClr val="dk2"/>
              </a:solidFill>
            </a:endParaRPr>
          </a:p>
          <a:p>
            <a:pPr indent="0" lvl="0" marL="0" rtl="0" algn="just">
              <a:spcBef>
                <a:spcPts val="0"/>
              </a:spcBef>
              <a:spcAft>
                <a:spcPts val="0"/>
              </a:spcAft>
              <a:buNone/>
            </a:pPr>
            <a:r>
              <a:rPr lang="en" sz="1400">
                <a:solidFill>
                  <a:schemeClr val="dk2"/>
                </a:solidFill>
              </a:rPr>
              <a:t>●In its current form UML comprised of two major components : a Meta-model and a notation.</a:t>
            </a:r>
            <a:endParaRPr sz="1400">
              <a:solidFill>
                <a:schemeClr val="dk2"/>
              </a:solidFill>
            </a:endParaRPr>
          </a:p>
        </p:txBody>
      </p:sp>
      <p:sp>
        <p:nvSpPr>
          <p:cNvPr id="182" name="Google Shape;182;p23"/>
          <p:cNvSpPr txBox="1"/>
          <p:nvPr>
            <p:ph idx="4294967295" type="subTitle"/>
          </p:nvPr>
        </p:nvSpPr>
        <p:spPr>
          <a:xfrm>
            <a:off x="4978825" y="1030750"/>
            <a:ext cx="3807900" cy="3582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2"/>
                </a:solidFill>
              </a:rPr>
              <a:t>●The UML is a very important part of developing objects oriented software and the software development process. The UML uses mostly graphical notations to express the design of software projects.</a:t>
            </a:r>
            <a:endParaRPr sz="1400">
              <a:solidFill>
                <a:schemeClr val="dk2"/>
              </a:solidFill>
            </a:endParaRPr>
          </a:p>
          <a:p>
            <a:pPr indent="0" lvl="0" marL="0" rtl="0" algn="just">
              <a:spcBef>
                <a:spcPts val="0"/>
              </a:spcBef>
              <a:spcAft>
                <a:spcPts val="0"/>
              </a:spcAft>
              <a:buNone/>
            </a:pPr>
            <a:r>
              <a:t/>
            </a:r>
            <a:endParaRPr sz="1400">
              <a:solidFill>
                <a:schemeClr val="dk2"/>
              </a:solidFill>
            </a:endParaRPr>
          </a:p>
          <a:p>
            <a:pPr indent="0" lvl="0" marL="0" rtl="0" algn="just">
              <a:spcBef>
                <a:spcPts val="0"/>
              </a:spcBef>
              <a:spcAft>
                <a:spcPts val="0"/>
              </a:spcAft>
              <a:buNone/>
            </a:pPr>
            <a:r>
              <a:rPr b="1" lang="en" sz="1400">
                <a:solidFill>
                  <a:schemeClr val="dk2"/>
                </a:solidFill>
              </a:rPr>
              <a:t>Types of UML: </a:t>
            </a:r>
            <a:endParaRPr b="1" sz="1400">
              <a:solidFill>
                <a:schemeClr val="dk2"/>
              </a:solidFill>
            </a:endParaRPr>
          </a:p>
          <a:p>
            <a:pPr indent="0" lvl="0" marL="0" rtl="0" algn="just">
              <a:spcBef>
                <a:spcPts val="0"/>
              </a:spcBef>
              <a:spcAft>
                <a:spcPts val="0"/>
              </a:spcAft>
              <a:buNone/>
            </a:pPr>
            <a:r>
              <a:t/>
            </a:r>
            <a:endParaRPr sz="1400">
              <a:solidFill>
                <a:schemeClr val="dk2"/>
              </a:solidFill>
            </a:endParaRPr>
          </a:p>
          <a:p>
            <a:pPr indent="-317500" lvl="0" marL="457200" rtl="0" algn="l">
              <a:spcBef>
                <a:spcPts val="0"/>
              </a:spcBef>
              <a:spcAft>
                <a:spcPts val="0"/>
              </a:spcAft>
              <a:buClr>
                <a:schemeClr val="dk2"/>
              </a:buClr>
              <a:buSzPts val="1400"/>
              <a:buAutoNum type="arabicPeriod"/>
            </a:pPr>
            <a:r>
              <a:rPr lang="en" sz="1400">
                <a:solidFill>
                  <a:schemeClr val="dk2"/>
                </a:solidFill>
              </a:rPr>
              <a:t>Use case diagram</a:t>
            </a:r>
            <a:endParaRPr sz="1400">
              <a:solidFill>
                <a:schemeClr val="dk2"/>
              </a:solidFill>
            </a:endParaRPr>
          </a:p>
          <a:p>
            <a:pPr indent="-317500" lvl="0" marL="457200" rtl="0" algn="l">
              <a:spcBef>
                <a:spcPts val="0"/>
              </a:spcBef>
              <a:spcAft>
                <a:spcPts val="0"/>
              </a:spcAft>
              <a:buClr>
                <a:schemeClr val="dk2"/>
              </a:buClr>
              <a:buSzPts val="1400"/>
              <a:buAutoNum type="arabicPeriod"/>
            </a:pPr>
            <a:r>
              <a:rPr lang="en" sz="1400">
                <a:solidFill>
                  <a:schemeClr val="dk2"/>
                </a:solidFill>
              </a:rPr>
              <a:t>Class diagram</a:t>
            </a:r>
            <a:endParaRPr sz="1400">
              <a:solidFill>
                <a:schemeClr val="dk2"/>
              </a:solidFill>
            </a:endParaRPr>
          </a:p>
          <a:p>
            <a:pPr indent="-317500" lvl="0" marL="457200" rtl="0" algn="l">
              <a:spcBef>
                <a:spcPts val="0"/>
              </a:spcBef>
              <a:spcAft>
                <a:spcPts val="0"/>
              </a:spcAft>
              <a:buClr>
                <a:schemeClr val="dk2"/>
              </a:buClr>
              <a:buSzPts val="1400"/>
              <a:buAutoNum type="arabicPeriod"/>
            </a:pPr>
            <a:r>
              <a:rPr lang="en" sz="1400">
                <a:solidFill>
                  <a:schemeClr val="dk2"/>
                </a:solidFill>
              </a:rPr>
              <a:t>State diagram</a:t>
            </a:r>
            <a:endParaRPr sz="1400">
              <a:solidFill>
                <a:schemeClr val="dk2"/>
              </a:solidFill>
            </a:endParaRPr>
          </a:p>
          <a:p>
            <a:pPr indent="-317500" lvl="0" marL="457200" rtl="0" algn="l">
              <a:spcBef>
                <a:spcPts val="0"/>
              </a:spcBef>
              <a:spcAft>
                <a:spcPts val="0"/>
              </a:spcAft>
              <a:buClr>
                <a:schemeClr val="dk2"/>
              </a:buClr>
              <a:buSzPts val="1400"/>
              <a:buAutoNum type="arabicPeriod"/>
            </a:pPr>
            <a:r>
              <a:rPr lang="en" sz="1400">
                <a:solidFill>
                  <a:schemeClr val="dk2"/>
                </a:solidFill>
              </a:rPr>
              <a:t>Collaboration Diagram</a:t>
            </a:r>
            <a:endParaRPr sz="1400">
              <a:solidFill>
                <a:schemeClr val="dk2"/>
              </a:solidFill>
            </a:endParaRPr>
          </a:p>
          <a:p>
            <a:pPr indent="-317500" lvl="0" marL="457200" rtl="0" algn="l">
              <a:spcBef>
                <a:spcPts val="0"/>
              </a:spcBef>
              <a:spcAft>
                <a:spcPts val="0"/>
              </a:spcAft>
              <a:buClr>
                <a:schemeClr val="dk2"/>
              </a:buClr>
              <a:buSzPts val="1400"/>
              <a:buAutoNum type="arabicPeriod"/>
            </a:pPr>
            <a:r>
              <a:rPr lang="en" sz="1400">
                <a:solidFill>
                  <a:schemeClr val="dk2"/>
                </a:solidFill>
              </a:rPr>
              <a:t>Activity Diagram</a:t>
            </a:r>
            <a:endParaRPr sz="1400">
              <a:solidFill>
                <a:schemeClr val="dk2"/>
              </a:solidFill>
            </a:endParaRPr>
          </a:p>
          <a:p>
            <a:pPr indent="0" lvl="0" marL="0" rtl="0" algn="just">
              <a:spcBef>
                <a:spcPts val="0"/>
              </a:spcBef>
              <a:spcAft>
                <a:spcPts val="0"/>
              </a:spcAft>
              <a:buNone/>
            </a:pPr>
            <a:r>
              <a:t/>
            </a:r>
            <a:endParaRPr sz="1400">
              <a:solidFill>
                <a:schemeClr val="dk2"/>
              </a:solidFill>
            </a:endParaRPr>
          </a:p>
          <a:p>
            <a:pPr indent="0" lvl="0" marL="0" rtl="0" algn="just">
              <a:spcBef>
                <a:spcPts val="0"/>
              </a:spcBef>
              <a:spcAft>
                <a:spcPts val="0"/>
              </a:spcAft>
              <a:buNone/>
            </a:pPr>
            <a:r>
              <a:t/>
            </a:r>
            <a:endParaRPr sz="14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306150" y="408050"/>
            <a:ext cx="3163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Use Case Diagram</a:t>
            </a:r>
            <a:endParaRPr sz="2400">
              <a:solidFill>
                <a:schemeClr val="dk2"/>
              </a:solidFill>
            </a:endParaRPr>
          </a:p>
        </p:txBody>
      </p:sp>
      <p:pic>
        <p:nvPicPr>
          <p:cNvPr id="188" name="Google Shape;188;p24"/>
          <p:cNvPicPr preferRelativeResize="0"/>
          <p:nvPr/>
        </p:nvPicPr>
        <p:blipFill rotWithShape="1">
          <a:blip r:embed="rId3">
            <a:alphaModFix/>
          </a:blip>
          <a:srcRect b="5610" l="0" r="0" t="5619"/>
          <a:stretch/>
        </p:blipFill>
        <p:spPr>
          <a:xfrm>
            <a:off x="3469950" y="755700"/>
            <a:ext cx="5476875" cy="3796401"/>
          </a:xfrm>
          <a:prstGeom prst="rect">
            <a:avLst/>
          </a:prstGeom>
          <a:noFill/>
          <a:ln>
            <a:noFill/>
          </a:ln>
        </p:spPr>
      </p:pic>
      <p:sp>
        <p:nvSpPr>
          <p:cNvPr id="189" name="Google Shape;189;p24"/>
          <p:cNvSpPr txBox="1"/>
          <p:nvPr>
            <p:ph idx="4294967295" type="subTitle"/>
          </p:nvPr>
        </p:nvSpPr>
        <p:spPr>
          <a:xfrm>
            <a:off x="51025" y="1138850"/>
            <a:ext cx="3470100" cy="3582600"/>
          </a:xfrm>
          <a:prstGeom prst="rect">
            <a:avLst/>
          </a:prstGeom>
        </p:spPr>
        <p:txBody>
          <a:bodyPr anchorCtr="0" anchor="t" bIns="91425" lIns="91425" spcFirstLastPara="1" rIns="91425" wrap="square" tIns="91425">
            <a:noAutofit/>
          </a:bodyPr>
          <a:lstStyle/>
          <a:p>
            <a:pPr indent="-317500" lvl="0" marL="457200" rtl="0" algn="just">
              <a:spcBef>
                <a:spcPts val="1000"/>
              </a:spcBef>
              <a:spcAft>
                <a:spcPts val="0"/>
              </a:spcAft>
              <a:buClr>
                <a:schemeClr val="dk2"/>
              </a:buClr>
              <a:buSzPts val="1400"/>
              <a:buChar char="●"/>
            </a:pPr>
            <a:r>
              <a:rPr lang="en" sz="1400">
                <a:solidFill>
                  <a:schemeClr val="dk2"/>
                </a:solidFill>
              </a:rPr>
              <a:t>A use case diagram in the Unified Modeling Language (UML) is a type of behavioral diagram defined by and created from a Use-case analysis. </a:t>
            </a:r>
            <a:endParaRPr sz="1400">
              <a:solidFill>
                <a:schemeClr val="dk2"/>
              </a:solidFill>
            </a:endParaRPr>
          </a:p>
          <a:p>
            <a:pPr indent="-317500" lvl="0" marL="457200" rtl="0" algn="just">
              <a:spcBef>
                <a:spcPts val="0"/>
              </a:spcBef>
              <a:spcAft>
                <a:spcPts val="0"/>
              </a:spcAft>
              <a:buClr>
                <a:schemeClr val="dk2"/>
              </a:buClr>
              <a:buSzPts val="1400"/>
              <a:buChar char="●"/>
            </a:pPr>
            <a:r>
              <a:rPr lang="en" sz="1400">
                <a:solidFill>
                  <a:schemeClr val="dk2"/>
                </a:solidFill>
              </a:rPr>
              <a:t>Its purpose is to present a graphical overview of the functionality provided by a system in terms of actors, their goals (represented as use cases), and any dependencies between those use cases. </a:t>
            </a:r>
            <a:endParaRPr sz="14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25"/>
          <p:cNvSpPr txBox="1"/>
          <p:nvPr>
            <p:ph type="title"/>
          </p:nvPr>
        </p:nvSpPr>
        <p:spPr>
          <a:xfrm>
            <a:off x="306150" y="408050"/>
            <a:ext cx="3163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Class</a:t>
            </a:r>
            <a:r>
              <a:rPr lang="en" sz="2400">
                <a:solidFill>
                  <a:schemeClr val="dk2"/>
                </a:solidFill>
              </a:rPr>
              <a:t> Diagram</a:t>
            </a:r>
            <a:endParaRPr sz="2400">
              <a:solidFill>
                <a:schemeClr val="dk2"/>
              </a:solidFill>
            </a:endParaRPr>
          </a:p>
        </p:txBody>
      </p:sp>
      <p:sp>
        <p:nvSpPr>
          <p:cNvPr id="195" name="Google Shape;195;p25"/>
          <p:cNvSpPr txBox="1"/>
          <p:nvPr>
            <p:ph idx="4294967295" type="subTitle"/>
          </p:nvPr>
        </p:nvSpPr>
        <p:spPr>
          <a:xfrm>
            <a:off x="357175" y="1138850"/>
            <a:ext cx="4061700" cy="3582600"/>
          </a:xfrm>
          <a:prstGeom prst="rect">
            <a:avLst/>
          </a:prstGeom>
        </p:spPr>
        <p:txBody>
          <a:bodyPr anchorCtr="0" anchor="t" bIns="91425" lIns="91425" spcFirstLastPara="1" rIns="91425" wrap="square" tIns="91425">
            <a:noAutofit/>
          </a:bodyPr>
          <a:lstStyle/>
          <a:p>
            <a:pPr indent="-317500" lvl="0" marL="457200" rtl="0" algn="just">
              <a:spcBef>
                <a:spcPts val="1000"/>
              </a:spcBef>
              <a:spcAft>
                <a:spcPts val="0"/>
              </a:spcAft>
              <a:buClr>
                <a:schemeClr val="dk2"/>
              </a:buClr>
              <a:buSzPts val="1400"/>
              <a:buChar char="●"/>
            </a:pPr>
            <a:r>
              <a:rPr lang="en" sz="1400">
                <a:solidFill>
                  <a:schemeClr val="dk2"/>
                </a:solidFill>
              </a:rPr>
              <a:t>The class diagram is used to refine the use case diagram and define a detailed design of the system. </a:t>
            </a:r>
            <a:endParaRPr sz="1400">
              <a:solidFill>
                <a:schemeClr val="dk2"/>
              </a:solidFill>
            </a:endParaRPr>
          </a:p>
          <a:p>
            <a:pPr indent="-317500" lvl="0" marL="457200" rtl="0" algn="just">
              <a:spcBef>
                <a:spcPts val="0"/>
              </a:spcBef>
              <a:spcAft>
                <a:spcPts val="0"/>
              </a:spcAft>
              <a:buClr>
                <a:schemeClr val="dk2"/>
              </a:buClr>
              <a:buSzPts val="1400"/>
              <a:buChar char="●"/>
            </a:pPr>
            <a:r>
              <a:rPr lang="en" sz="1400">
                <a:solidFill>
                  <a:schemeClr val="dk2"/>
                </a:solidFill>
              </a:rPr>
              <a:t>The class diagram classifies the actors defined in the use case diagram into a set of interrelated classes. </a:t>
            </a:r>
            <a:endParaRPr sz="1400">
              <a:solidFill>
                <a:schemeClr val="dk2"/>
              </a:solidFill>
            </a:endParaRPr>
          </a:p>
          <a:p>
            <a:pPr indent="-317500" lvl="0" marL="457200" rtl="0" algn="just">
              <a:spcBef>
                <a:spcPts val="0"/>
              </a:spcBef>
              <a:spcAft>
                <a:spcPts val="0"/>
              </a:spcAft>
              <a:buClr>
                <a:schemeClr val="dk2"/>
              </a:buClr>
              <a:buSzPts val="1400"/>
              <a:buChar char="●"/>
            </a:pPr>
            <a:r>
              <a:rPr lang="en" sz="1400">
                <a:solidFill>
                  <a:schemeClr val="dk2"/>
                </a:solidFill>
              </a:rPr>
              <a:t>The relationship or association between the classes can be either an "is-a" or "has-a" relationship. </a:t>
            </a:r>
            <a:endParaRPr sz="1400">
              <a:solidFill>
                <a:schemeClr val="dk2"/>
              </a:solidFill>
            </a:endParaRPr>
          </a:p>
          <a:p>
            <a:pPr indent="-317500" lvl="0" marL="457200" rtl="0" algn="just">
              <a:spcBef>
                <a:spcPts val="0"/>
              </a:spcBef>
              <a:spcAft>
                <a:spcPts val="0"/>
              </a:spcAft>
              <a:buClr>
                <a:schemeClr val="dk2"/>
              </a:buClr>
              <a:buSzPts val="1400"/>
              <a:buChar char="●"/>
            </a:pPr>
            <a:r>
              <a:rPr lang="en" sz="1400">
                <a:solidFill>
                  <a:schemeClr val="dk2"/>
                </a:solidFill>
              </a:rPr>
              <a:t>Each class in the class diagram may be capable of providing certain functionalities. </a:t>
            </a:r>
            <a:endParaRPr sz="1400">
              <a:solidFill>
                <a:schemeClr val="dk2"/>
              </a:solidFill>
            </a:endParaRPr>
          </a:p>
        </p:txBody>
      </p:sp>
      <p:pic>
        <p:nvPicPr>
          <p:cNvPr id="196" name="Google Shape;196;p25"/>
          <p:cNvPicPr preferRelativeResize="0"/>
          <p:nvPr/>
        </p:nvPicPr>
        <p:blipFill rotWithShape="1">
          <a:blip r:embed="rId3">
            <a:alphaModFix/>
          </a:blip>
          <a:srcRect b="9086" l="0" r="0" t="15196"/>
          <a:stretch/>
        </p:blipFill>
        <p:spPr>
          <a:xfrm>
            <a:off x="4696525" y="153100"/>
            <a:ext cx="4152675" cy="4745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